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52"/>
  </p:notesMasterIdLst>
  <p:sldIdLst>
    <p:sldId id="256" r:id="rId3"/>
    <p:sldId id="257" r:id="rId4"/>
    <p:sldId id="258" r:id="rId5"/>
    <p:sldId id="259" r:id="rId6"/>
    <p:sldId id="293" r:id="rId7"/>
    <p:sldId id="262" r:id="rId8"/>
    <p:sldId id="316" r:id="rId9"/>
    <p:sldId id="317" r:id="rId10"/>
    <p:sldId id="318" r:id="rId11"/>
    <p:sldId id="315" r:id="rId12"/>
    <p:sldId id="263" r:id="rId13"/>
    <p:sldId id="319" r:id="rId14"/>
    <p:sldId id="320" r:id="rId15"/>
    <p:sldId id="264" r:id="rId16"/>
    <p:sldId id="323" r:id="rId17"/>
    <p:sldId id="295" r:id="rId18"/>
    <p:sldId id="324" r:id="rId19"/>
    <p:sldId id="297" r:id="rId20"/>
    <p:sldId id="326" r:id="rId21"/>
    <p:sldId id="327" r:id="rId22"/>
    <p:sldId id="328" r:id="rId23"/>
    <p:sldId id="329" r:id="rId24"/>
    <p:sldId id="330" r:id="rId25"/>
    <p:sldId id="331" r:id="rId26"/>
    <p:sldId id="332" r:id="rId27"/>
    <p:sldId id="333" r:id="rId28"/>
    <p:sldId id="325" r:id="rId29"/>
    <p:sldId id="299" r:id="rId30"/>
    <p:sldId id="280" r:id="rId31"/>
    <p:sldId id="298" r:id="rId32"/>
    <p:sldId id="278" r:id="rId33"/>
    <p:sldId id="301" r:id="rId34"/>
    <p:sldId id="334" r:id="rId35"/>
    <p:sldId id="335" r:id="rId36"/>
    <p:sldId id="305" r:id="rId37"/>
    <p:sldId id="303" r:id="rId38"/>
    <p:sldId id="336" r:id="rId39"/>
    <p:sldId id="306" r:id="rId40"/>
    <p:sldId id="307" r:id="rId41"/>
    <p:sldId id="309" r:id="rId42"/>
    <p:sldId id="310" r:id="rId43"/>
    <p:sldId id="339" r:id="rId44"/>
    <p:sldId id="337" r:id="rId45"/>
    <p:sldId id="340" r:id="rId46"/>
    <p:sldId id="338" r:id="rId47"/>
    <p:sldId id="313" r:id="rId48"/>
    <p:sldId id="311" r:id="rId49"/>
    <p:sldId id="300" r:id="rId50"/>
    <p:sldId id="312" r:id="rId51"/>
  </p:sldIdLst>
  <p:sldSz cx="9144000" cy="5143500" type="screen16x9"/>
  <p:notesSz cx="6858000" cy="9144000"/>
  <p:embeddedFontLst>
    <p:embeddedFont>
      <p:font typeface="Cambria Math" panose="02040503050406030204" pitchFamily="18" charset="0"/>
      <p:regular r:id="rId53"/>
    </p:embeddedFont>
    <p:embeddedFont>
      <p:font typeface="Georgia" panose="02040502050405020303" pitchFamily="18" charset="0"/>
      <p:regular r:id="rId54"/>
      <p:bold r:id="rId55"/>
      <p:italic r:id="rId56"/>
      <p:boldItalic r:id="rId57"/>
    </p:embeddedFont>
    <p:embeddedFont>
      <p:font typeface="Helvetica" panose="020B0604020202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FFFFFF"/>
    <a:srgbClr val="D60093"/>
    <a:srgbClr val="F35D2B"/>
    <a:srgbClr val="AEAAAA"/>
    <a:srgbClr val="FD76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2592" autoAdjust="0"/>
  </p:normalViewPr>
  <p:slideViewPr>
    <p:cSldViewPr snapToGrid="0">
      <p:cViewPr varScale="1">
        <p:scale>
          <a:sx n="90" d="100"/>
          <a:sy n="90" d="100"/>
        </p:scale>
        <p:origin x="1234" y="5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d5add26d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2ad5add26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717CF59E-D4CB-D99D-3D9F-1341F02DAEB9}"/>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6B442585-053E-F1BC-0958-18EA3CA9E85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31" name="Google Shape;131;g2b301ef92de_0_2:notes">
            <a:extLst>
              <a:ext uri="{FF2B5EF4-FFF2-40B4-BE49-F238E27FC236}">
                <a16:creationId xmlns:a16="http://schemas.microsoft.com/office/drawing/2014/main" id="{7661A2F8-A223-2152-DE64-A27104E59E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2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301ef92de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39" name="Google Shape;139;g2b301ef92d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DE3C718B-222B-BFF6-6050-B8E9B9F62D6F}"/>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27FABBE3-65B4-1F2E-A1E8-ACC7E8EAA48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31" name="Google Shape;131;g2b301ef92de_0_2:notes">
            <a:extLst>
              <a:ext uri="{FF2B5EF4-FFF2-40B4-BE49-F238E27FC236}">
                <a16:creationId xmlns:a16="http://schemas.microsoft.com/office/drawing/2014/main" id="{613B0613-A557-2390-CED0-1835BD524FD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711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A56572E5-A6DB-17C9-4662-AFD1E7435DE1}"/>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E2D2BD28-C276-D29C-E6D7-FB1DD333C1D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31" name="Google Shape;131;g2b301ef92de_0_2:notes">
            <a:extLst>
              <a:ext uri="{FF2B5EF4-FFF2-40B4-BE49-F238E27FC236}">
                <a16:creationId xmlns:a16="http://schemas.microsoft.com/office/drawing/2014/main" id="{11DDB2FC-2BBF-A582-D996-C30EF0B15F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182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301ef92de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i="1" dirty="0">
                <a:solidFill>
                  <a:srgbClr val="242424"/>
                </a:solidFill>
                <a:effectLst/>
                <a:latin typeface="source-serif-pro"/>
              </a:rPr>
              <a:t>Sequential Processing and Limited Parallelism</a:t>
            </a:r>
            <a:endParaRPr sz="1000" dirty="0">
              <a:solidFill>
                <a:schemeClr val="dk1"/>
              </a:solidFill>
            </a:endParaRPr>
          </a:p>
        </p:txBody>
      </p:sp>
      <p:sp>
        <p:nvSpPr>
          <p:cNvPr id="146" name="Google Shape;146;g2b301ef92d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B0E5776D-DED3-7872-EA4B-17C1EEC17FB2}"/>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75E16470-355B-532F-A6DA-EE24BD0A0F1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00" dirty="0">
                <a:solidFill>
                  <a:schemeClr val="dk1"/>
                </a:solidFill>
              </a:rPr>
              <a:t>Long short-term memory uses two separate paths to make predictions.</a:t>
            </a:r>
          </a:p>
          <a:p>
            <a:pPr marL="0" lvl="0" indent="0" algn="l" rtl="0">
              <a:lnSpc>
                <a:spcPct val="115000"/>
              </a:lnSpc>
              <a:spcBef>
                <a:spcPts val="0"/>
              </a:spcBef>
              <a:spcAft>
                <a:spcPts val="0"/>
              </a:spcAft>
              <a:buNone/>
            </a:pPr>
            <a:endParaRPr sz="1000" dirty="0">
              <a:solidFill>
                <a:schemeClr val="dk1"/>
              </a:solidFill>
            </a:endParaRPr>
          </a:p>
        </p:txBody>
      </p:sp>
      <p:sp>
        <p:nvSpPr>
          <p:cNvPr id="131" name="Google Shape;131;g2b301ef92de_0_2:notes">
            <a:extLst>
              <a:ext uri="{FF2B5EF4-FFF2-40B4-BE49-F238E27FC236}">
                <a16:creationId xmlns:a16="http://schemas.microsoft.com/office/drawing/2014/main" id="{A41E5BB0-48F7-7C6C-4A1A-FC0A54A2FD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7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7820C023-05BF-F67C-FC4F-037FAA4B29E9}"/>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E19B630E-02FB-95F1-D710-78856ADD411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Unfortunately, LSTM unrolls the RNN into a complicated structure.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66DE84D3-A9B6-2687-5519-43E1B88B9A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834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35ACCB1F-9A50-B910-9543-E74E15125EC9}"/>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977BAD24-7189-F51C-0CF4-7A22D44308A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dirty="0">
                <a:effectLst/>
              </a:rPr>
              <a:t>Bounded ([-1, 1])Bounded ([0, 1])Unbounded ([0, ∞))</a:t>
            </a:r>
          </a:p>
          <a:p>
            <a:pPr marL="0" lvl="0" indent="0" algn="l" rtl="0">
              <a:lnSpc>
                <a:spcPct val="115000"/>
              </a:lnSpc>
              <a:spcBef>
                <a:spcPts val="0"/>
              </a:spcBef>
              <a:spcAft>
                <a:spcPts val="0"/>
              </a:spcAft>
              <a:buNone/>
            </a:pPr>
            <a:r>
              <a:rPr lang="en-GB" sz="1400" dirty="0"/>
              <a:t>Mitigates Vanishing Gradients</a:t>
            </a:r>
          </a:p>
          <a:p>
            <a:pPr marL="0" lvl="0" indent="0" algn="l" rtl="0">
              <a:lnSpc>
                <a:spcPct val="115000"/>
              </a:lnSpc>
              <a:spcBef>
                <a:spcPts val="0"/>
              </a:spcBef>
              <a:spcAft>
                <a:spcPts val="0"/>
              </a:spcAft>
              <a:buNone/>
            </a:pPr>
            <a:r>
              <a:rPr lang="en-GB" sz="1400" dirty="0"/>
              <a:t>Controls Exploding Activations: Since RNNs involve recurrent weight multiplication over time steps, hidden states can grow exponentially, leading to instability.</a:t>
            </a:r>
          </a:p>
          <a:p>
            <a:pPr marL="0" lvl="0" indent="0" algn="l" rtl="0">
              <a:lnSpc>
                <a:spcPct val="115000"/>
              </a:lnSpc>
              <a:spcBef>
                <a:spcPts val="0"/>
              </a:spcBef>
              <a:spcAft>
                <a:spcPts val="0"/>
              </a:spcAft>
              <a:buNone/>
            </a:pPr>
            <a:r>
              <a:rPr lang="en-GB" sz="1400" dirty="0"/>
              <a:t>Captures Non-Linearity: The </a:t>
            </a:r>
            <a:r>
              <a:rPr lang="en-GB" sz="1400" b="1" dirty="0"/>
              <a:t>tanh function is non-linear</a:t>
            </a:r>
            <a:r>
              <a:rPr lang="en-GB" sz="1400" dirty="0"/>
              <a:t>, allowing RNNs to learn complex patterns in sequential data.</a:t>
            </a:r>
            <a:endParaRPr sz="1000" dirty="0">
              <a:solidFill>
                <a:schemeClr val="dk1"/>
              </a:solidFill>
            </a:endParaRPr>
          </a:p>
        </p:txBody>
      </p:sp>
      <p:sp>
        <p:nvSpPr>
          <p:cNvPr id="131" name="Google Shape;131;g2b301ef92de_0_2:notes">
            <a:extLst>
              <a:ext uri="{FF2B5EF4-FFF2-40B4-BE49-F238E27FC236}">
                <a16:creationId xmlns:a16="http://schemas.microsoft.com/office/drawing/2014/main" id="{812662FC-B7AC-E51E-AEA8-6FFE5597FF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653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EE32EE59-7EDF-C317-DAC6-76ED1DA2C95E}"/>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C2368FD3-BF69-57E3-0398-1F572CC7BB1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89" name="Google Shape;189;g2b301ef92de_2_1:notes">
            <a:extLst>
              <a:ext uri="{FF2B5EF4-FFF2-40B4-BE49-F238E27FC236}">
                <a16:creationId xmlns:a16="http://schemas.microsoft.com/office/drawing/2014/main" id="{906CBA57-9598-8142-0176-1C298DAA86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361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9B7B64B-00C3-8649-17B0-F9FF22C22224}"/>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9B34C665-1A03-4D9C-F65F-4B9DB6CE2E6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No weights or bias modifies long-term memory – no gradient explode or vanish.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37817B43-CC1F-FA05-05F6-1D2C3CCD45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271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d5add26d1_0_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2ad5add26d1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2F85263-904E-2763-E32C-CAF97F815F65}"/>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46DF0CF8-BB31-8D32-6E03-609B1A90B85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zh-CN" sz="1000" dirty="0">
                <a:solidFill>
                  <a:schemeClr val="dk1"/>
                </a:solidFill>
              </a:rPr>
              <a:t>Short-term memories connect to weights that can modify them.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EE45883E-9433-B55A-3B34-0CBC7315EB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82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A8DE482-6E61-B723-B76D-6C6D26EE871C}"/>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8863CB6E-DB99-2910-AE22-C48A9E50EAEF}"/>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Sigmoid maps x-axis coordinates to [0,1], long-term memory is slightly reduced.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A6B897BE-FBC1-FC82-06DD-AE0D8B8F1E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334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83D0221-EC7B-6A10-4052-9AF7D2A55E3C}"/>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87208F0B-4018-8EDA-65B3-C0030C999AC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If input is -10, long term memory from previous cell is erased. Like a ‘but’/ ‘forget it’ in a sentence.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6264B670-C623-73EC-0DFE-CE3127EB6E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7359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79DA5F4-01CE-6894-988A-1837977256A3}"/>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A49A42BE-4BD4-9711-6B51-4A9341013E9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The block on the right combines the short term memory and the input to create a potential long term memory. The block on the left determines what percentage of that potential memory to add to the long term memory. </a:t>
            </a:r>
          </a:p>
          <a:p>
            <a:pPr marL="0" lvl="0" indent="0" algn="l" rtl="0">
              <a:lnSpc>
                <a:spcPct val="115000"/>
              </a:lnSpc>
              <a:spcBef>
                <a:spcPts val="0"/>
              </a:spcBef>
              <a:spcAft>
                <a:spcPts val="0"/>
              </a:spcAft>
              <a:buNone/>
            </a:pPr>
            <a:endParaRPr lang="en-US" sz="1000" dirty="0">
              <a:solidFill>
                <a:schemeClr val="dk1"/>
              </a:solidFill>
            </a:endParaRPr>
          </a:p>
          <a:p>
            <a:pPr marL="0" lvl="0" indent="0" algn="l" rtl="0">
              <a:lnSpc>
                <a:spcPct val="115000"/>
              </a:lnSpc>
              <a:spcBef>
                <a:spcPts val="0"/>
              </a:spcBef>
              <a:spcAft>
                <a:spcPts val="0"/>
              </a:spcAft>
              <a:buNone/>
            </a:pPr>
            <a:r>
              <a:rPr lang="en-US" sz="1000" dirty="0">
                <a:solidFill>
                  <a:schemeClr val="dk1"/>
                </a:solidFill>
              </a:rPr>
              <a:t>tanh maps x-axis coordinates to [-1,1]</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3CA72338-22BD-C9CD-5176-91FA589D29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572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8A69EDE-0888-1CA8-3043-7EB1BD55EED8}"/>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53BAC39D-77A7-CB4C-9968-B78143DF9E2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00" b="1" dirty="0">
                <a:solidFill>
                  <a:schemeClr val="tx1"/>
                </a:solidFill>
              </a:rPr>
              <a:t>This final stage Updates</a:t>
            </a:r>
            <a:r>
              <a:rPr lang="en-US" sz="1000" b="1" dirty="0">
                <a:solidFill>
                  <a:srgbClr val="D60093"/>
                </a:solidFill>
              </a:rPr>
              <a:t> Short-Term Memory</a:t>
            </a:r>
            <a:endParaRPr lang="en-US" sz="1000" dirty="0"/>
          </a:p>
          <a:p>
            <a:pPr marL="0" lvl="0" indent="0" algn="l" rtl="0">
              <a:lnSpc>
                <a:spcPct val="115000"/>
              </a:lnSpc>
              <a:spcBef>
                <a:spcPts val="0"/>
              </a:spcBef>
              <a:spcAft>
                <a:spcPts val="0"/>
              </a:spcAft>
              <a:buNone/>
            </a:pPr>
            <a:endParaRPr lang="en-US" sz="1000" dirty="0">
              <a:solidFill>
                <a:schemeClr val="dk1"/>
              </a:solidFill>
            </a:endParaRPr>
          </a:p>
          <a:p>
            <a:pPr marL="0" lvl="0" indent="0" algn="l" rtl="0">
              <a:lnSpc>
                <a:spcPct val="115000"/>
              </a:lnSpc>
              <a:spcBef>
                <a:spcPts val="0"/>
              </a:spcBef>
              <a:spcAft>
                <a:spcPts val="0"/>
              </a:spcAft>
              <a:buNone/>
            </a:pPr>
            <a:r>
              <a:rPr lang="en-US" sz="1000" dirty="0">
                <a:solidFill>
                  <a:schemeClr val="dk1"/>
                </a:solidFill>
              </a:rPr>
              <a:t>the LSTM needs to decide how much of this potential memory to pass on, Same as the method we used two time earlier, when we determine what percentage of original long term memory to remember, and when we determine what percentage of the potential long term memory to remember. In all three cases we use sigmoid activation function to determine the percentage. </a:t>
            </a:r>
            <a:br>
              <a:rPr lang="en-US" sz="1000" dirty="0">
                <a:solidFill>
                  <a:schemeClr val="dk1"/>
                </a:solidFill>
              </a:rPr>
            </a:br>
            <a:br>
              <a:rPr lang="en-US" sz="1000" dirty="0">
                <a:solidFill>
                  <a:schemeClr val="dk1"/>
                </a:solidFill>
              </a:rPr>
            </a:br>
            <a:r>
              <a:rPr lang="en-US" sz="1000" dirty="0">
                <a:solidFill>
                  <a:schemeClr val="dk1"/>
                </a:solidFill>
              </a:rPr>
              <a:t>The new short term memory is also the output from the entire LSTM unit. </a:t>
            </a:r>
            <a:endParaRPr sz="1000" dirty="0">
              <a:solidFill>
                <a:schemeClr val="dk1"/>
              </a:solidFill>
            </a:endParaRPr>
          </a:p>
        </p:txBody>
      </p:sp>
      <p:sp>
        <p:nvSpPr>
          <p:cNvPr id="189" name="Google Shape;189;g2b301ef92de_2_1:notes">
            <a:extLst>
              <a:ext uri="{FF2B5EF4-FFF2-40B4-BE49-F238E27FC236}">
                <a16:creationId xmlns:a16="http://schemas.microsoft.com/office/drawing/2014/main" id="{BDAC900E-EBD5-868D-60C6-8C347285E4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438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2CB900A3-016F-0C2D-BBA7-DECAD6CE6F54}"/>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925F321B-29A6-546F-DB97-98F4856B7DD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89" name="Google Shape;189;g2b301ef92de_2_1:notes">
            <a:extLst>
              <a:ext uri="{FF2B5EF4-FFF2-40B4-BE49-F238E27FC236}">
                <a16:creationId xmlns:a16="http://schemas.microsoft.com/office/drawing/2014/main" id="{57AEE496-2F5B-66F7-9D4F-336F3B0E5D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80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22BB692D-2947-AEA1-133F-C7E8D61B976E}"/>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F65C9C6C-EE78-A16B-B749-4DDF48E75F3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89" name="Google Shape;189;g2b301ef92de_2_1:notes">
            <a:extLst>
              <a:ext uri="{FF2B5EF4-FFF2-40B4-BE49-F238E27FC236}">
                <a16:creationId xmlns:a16="http://schemas.microsoft.com/office/drawing/2014/main" id="{663BA95A-7139-9388-0B48-638877C87C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0918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674B5CA-0885-CD56-413C-8935BFBC18C9}"/>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F436719D-2310-8799-CB00-4C31FE948AE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89" name="Google Shape;189;g2b301ef92de_2_1:notes">
            <a:extLst>
              <a:ext uri="{FF2B5EF4-FFF2-40B4-BE49-F238E27FC236}">
                <a16:creationId xmlns:a16="http://schemas.microsoft.com/office/drawing/2014/main" id="{02FDE331-167D-2E16-8FCD-8310C1054C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958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E06E9E2B-FC88-36EC-033B-89853779FD39}"/>
            </a:ext>
          </a:extLst>
        </p:cNvPr>
        <p:cNvGrpSpPr/>
        <p:nvPr/>
      </p:nvGrpSpPr>
      <p:grpSpPr>
        <a:xfrm>
          <a:off x="0" y="0"/>
          <a:ext cx="0" cy="0"/>
          <a:chOff x="0" y="0"/>
          <a:chExt cx="0" cy="0"/>
        </a:xfrm>
      </p:grpSpPr>
      <p:sp>
        <p:nvSpPr>
          <p:cNvPr id="188" name="Google Shape;188;g2b301ef92de_2_1:notes">
            <a:extLst>
              <a:ext uri="{FF2B5EF4-FFF2-40B4-BE49-F238E27FC236}">
                <a16:creationId xmlns:a16="http://schemas.microsoft.com/office/drawing/2014/main" id="{E9F24584-E462-543B-6109-56241B120D0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89" name="Google Shape;189;g2b301ef92de_2_1:notes">
            <a:extLst>
              <a:ext uri="{FF2B5EF4-FFF2-40B4-BE49-F238E27FC236}">
                <a16:creationId xmlns:a16="http://schemas.microsoft.com/office/drawing/2014/main" id="{AC36511C-235D-D709-818C-18D1DD77DA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034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b35d3320ed_0_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d5add26d1_0_1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ad5add26d1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E0B3F7C5-78BF-52C0-CE50-613A1071C10F}"/>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180512DF-9A24-C210-2D64-E133D73FDEA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278D1261-6B97-783B-BFE0-4FF36E0FE4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300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b35d3320ed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51" name="Google Shape;251;g2b35d3320e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84AE8D7-9C39-4692-3664-53D9EDE7818D}"/>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709B7BB1-B645-F827-F092-1BE5992A612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AE3A31F6-FAE6-71E0-0E11-7DDA19EC0D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645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dirty="0"/>
              <a:t>Each item in the message decides which other parts of the message matter to it – similarity/dot product</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16462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577D6DA8-133B-4819-AED7-8C1C1C675814}"/>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82F2D777-FD26-DB1F-B1B9-672CEC6C240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00" dirty="0"/>
              <a:t>Each input in a sequence is transformed into three different representations using </a:t>
            </a:r>
            <a:r>
              <a:rPr lang="en-GB" sz="1000" b="1" dirty="0"/>
              <a:t>learnable weight matrices</a:t>
            </a:r>
            <a:br>
              <a:rPr lang="en-GB" sz="1000" b="1" dirty="0"/>
            </a:br>
            <a:r>
              <a:rPr lang="en-US" sz="1000" b="1" dirty="0"/>
              <a:t>Query = what I’m looking for</a:t>
            </a:r>
            <a:br>
              <a:rPr lang="en-US" sz="1000" dirty="0"/>
            </a:br>
            <a:r>
              <a:rPr lang="en-US" sz="1000" b="1" dirty="0"/>
              <a:t>Key = what each thing offers</a:t>
            </a:r>
            <a:br>
              <a:rPr lang="en-US" sz="1000" dirty="0"/>
            </a:br>
            <a:r>
              <a:rPr lang="en-US" sz="1000" b="1" dirty="0"/>
              <a:t>Value = the information I actually take</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US" sz="1000" b="1" dirty="0"/>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00" b="1" dirty="0"/>
              <a:t>(Example again)</a:t>
            </a:r>
            <a:endParaRPr lang="en-GB" sz="1000" dirty="0"/>
          </a:p>
        </p:txBody>
      </p:sp>
      <p:sp>
        <p:nvSpPr>
          <p:cNvPr id="263" name="Google Shape;263;g2b35d3320ed_0_77:notes">
            <a:extLst>
              <a:ext uri="{FF2B5EF4-FFF2-40B4-BE49-F238E27FC236}">
                <a16:creationId xmlns:a16="http://schemas.microsoft.com/office/drawing/2014/main" id="{4F6CB3EC-B417-D69E-B101-249E390ABF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144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EEAC7600-8CE0-512C-E92A-8BF21DA31C23}"/>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06874AE5-10FF-1DBC-5C7A-D5F16CC81A6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en-US" sz="1000" dirty="0"/>
              <a:t>When </a:t>
            </a:r>
            <a:r>
              <a:rPr lang="en-US" sz="1000" i="1" dirty="0"/>
              <a:t>you</a:t>
            </a:r>
            <a:r>
              <a:rPr lang="en-US" sz="1000" dirty="0"/>
              <a:t> read this message, you are actually doing </a:t>
            </a:r>
            <a:r>
              <a:rPr lang="en-US" sz="1000" b="1" dirty="0"/>
              <a:t>several kinds of attention at the same time</a:t>
            </a:r>
            <a:r>
              <a:rPr lang="en-US" sz="1000" dirty="0"/>
              <a:t>.</a:t>
            </a:r>
          </a:p>
          <a:p>
            <a:pPr marL="158750" indent="0">
              <a:buNone/>
            </a:pPr>
            <a:r>
              <a:rPr lang="en-US" sz="1000" dirty="0"/>
              <a:t>That’s where </a:t>
            </a:r>
            <a:r>
              <a:rPr lang="en-US" sz="1000" b="1" dirty="0"/>
              <a:t>multi-head attention</a:t>
            </a:r>
            <a:r>
              <a:rPr lang="en-US" sz="1000" dirty="0"/>
              <a:t> comes in.</a:t>
            </a:r>
          </a:p>
          <a:p>
            <a:pPr marL="0" lvl="0" indent="0" algn="l" rtl="0">
              <a:lnSpc>
                <a:spcPct val="115000"/>
              </a:lnSpc>
              <a:spcBef>
                <a:spcPts val="0"/>
              </a:spcBef>
              <a:spcAft>
                <a:spcPts val="0"/>
              </a:spcAft>
              <a:buNone/>
            </a:pP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D23A19D3-CB88-EB74-BA30-F3FF926837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836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83FD8EB3-4A1B-06AF-CF68-B04598F67578}"/>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DDD9E25B-5A89-F1F2-EF66-1653D7A5F98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10FA7E5F-F8EA-AC00-1636-AB012C3FF0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995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3F82CF70-19C7-167F-3DDC-F75B4E4F231A}"/>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209CE7F7-8F37-D833-9D06-EDEAB23CDD2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CD1619C9-3434-C65B-2C51-1C494FBDCC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750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C734744D-F632-1468-3D4D-0326CFEFEEFB}"/>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1DD2B40A-2E51-EB28-6AA5-5689B798594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A2B3BA43-7942-FC37-8CBB-9CEE8557E9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020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19C25C0D-1477-D0DC-CCD1-8A123F6135BB}"/>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6006657F-D728-4504-6490-D86974EAFD0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E9723A46-EC11-F0B3-E576-8B2C95EBAB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27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fdfd6e282_0_2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t>Longitudinal data turns static observations into dynamic stories, enabling stronger causal reasoning, better predictions, and deeper understanding of individual variability.</a:t>
            </a:r>
            <a:endParaRPr sz="1000" dirty="0">
              <a:solidFill>
                <a:schemeClr val="dk1"/>
              </a:solidFill>
            </a:endParaRPr>
          </a:p>
        </p:txBody>
      </p:sp>
      <p:sp>
        <p:nvSpPr>
          <p:cNvPr id="113" name="Google Shape;113;g2afdfd6e282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E3DCD616-CE0C-FA80-FB10-A23DF14F9170}"/>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93BE8666-D2C8-5BC2-2F97-9867DB59F3B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B5337BEB-285B-F42B-A29E-56F2B3348F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292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79206408-239D-F472-54A4-7D29390AA169}"/>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34FBB9D3-C119-3F54-62E5-4098589989D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Linear</a:t>
            </a: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9F297EBC-E26F-21B1-6F4B-A213036B1E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784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1E4AAAA9-4243-0D49-BB64-D443DB36EF63}"/>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EB3F49A5-2CBC-04B2-A30E-5F991C4834B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err="1">
                <a:solidFill>
                  <a:schemeClr val="dk1"/>
                </a:solidFill>
              </a:rPr>
              <a:t>legendre</a:t>
            </a:r>
            <a:r>
              <a:rPr lang="en-US" sz="1000" dirty="0">
                <a:solidFill>
                  <a:schemeClr val="dk1"/>
                </a:solidFill>
              </a:rPr>
              <a:t> polynomials</a:t>
            </a: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0A506CC4-EE3C-4AC7-9F7A-616248E3E7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240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FC2253E9-58D9-5AA6-7B7D-C83524B88384}"/>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83985776-48AF-6591-2C46-003164664AB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Efficiency example. Simplified A=1 B=1</a:t>
            </a: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6513E0FC-55D7-078C-9894-6CAB7B798E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212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91CF2E94-6151-5B62-942A-34F2A558E6BA}"/>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9171D31F-FCBB-F0B7-3F1F-206C3D87381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0A230431-1E8C-52BB-DB44-8BEC903E94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327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F06EE71B-A3FC-A804-6E9A-743DE966F00A}"/>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3637726C-CE7D-AAF8-D1D7-EF93BF9C3B9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err="1">
                <a:solidFill>
                  <a:schemeClr val="dk1"/>
                </a:solidFill>
              </a:rPr>
              <a:t>legendre</a:t>
            </a:r>
            <a:r>
              <a:rPr lang="en-US" sz="1000" dirty="0">
                <a:solidFill>
                  <a:schemeClr val="dk1"/>
                </a:solidFill>
              </a:rPr>
              <a:t> polynomials</a:t>
            </a:r>
            <a:endParaRPr sz="1000" dirty="0">
              <a:solidFill>
                <a:schemeClr val="dk1"/>
              </a:solidFill>
            </a:endParaRPr>
          </a:p>
        </p:txBody>
      </p:sp>
      <p:sp>
        <p:nvSpPr>
          <p:cNvPr id="263" name="Google Shape;263;g2b35d3320ed_0_77:notes">
            <a:extLst>
              <a:ext uri="{FF2B5EF4-FFF2-40B4-BE49-F238E27FC236}">
                <a16:creationId xmlns:a16="http://schemas.microsoft.com/office/drawing/2014/main" id="{BC224D55-A579-798E-5D6B-0175EB35B5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095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231341B1-117C-CB8F-1491-0DDD55AF9F4E}"/>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B8FB3E13-3655-62E5-20F1-80D870D457B4}"/>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F3237DAF-9D12-2CFF-56FB-C2426D6243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954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30C49A5D-30D7-F9A7-2DAD-531F60BF0B88}"/>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BF0144D4-05A7-912C-A815-D0D6E495CF9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FA2836C3-5091-635D-D822-C23C615224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4989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79196811-778D-443B-DD53-36DF339A77B5}"/>
            </a:ext>
          </a:extLst>
        </p:cNvPr>
        <p:cNvGrpSpPr/>
        <p:nvPr/>
      </p:nvGrpSpPr>
      <p:grpSpPr>
        <a:xfrm>
          <a:off x="0" y="0"/>
          <a:ext cx="0" cy="0"/>
          <a:chOff x="0" y="0"/>
          <a:chExt cx="0" cy="0"/>
        </a:xfrm>
      </p:grpSpPr>
      <p:sp>
        <p:nvSpPr>
          <p:cNvPr id="262" name="Google Shape;262;g2b35d3320ed_0_77:notes">
            <a:extLst>
              <a:ext uri="{FF2B5EF4-FFF2-40B4-BE49-F238E27FC236}">
                <a16:creationId xmlns:a16="http://schemas.microsoft.com/office/drawing/2014/main" id="{6D268D9B-D5C7-C0FD-4AF2-2A314FEE343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263" name="Google Shape;263;g2b35d3320ed_0_77:notes">
            <a:extLst>
              <a:ext uri="{FF2B5EF4-FFF2-40B4-BE49-F238E27FC236}">
                <a16:creationId xmlns:a16="http://schemas.microsoft.com/office/drawing/2014/main" id="{7596EC46-5BCF-8994-4727-F436BFACDC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87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EE7F2B2-9310-DFF9-18EB-36BA64D192DC}"/>
            </a:ext>
          </a:extLst>
        </p:cNvPr>
        <p:cNvGrpSpPr/>
        <p:nvPr/>
      </p:nvGrpSpPr>
      <p:grpSpPr>
        <a:xfrm>
          <a:off x="0" y="0"/>
          <a:ext cx="0" cy="0"/>
          <a:chOff x="0" y="0"/>
          <a:chExt cx="0" cy="0"/>
        </a:xfrm>
      </p:grpSpPr>
      <p:sp>
        <p:nvSpPr>
          <p:cNvPr id="118" name="Google Shape;118;g2b2bceaa0aa_0_4:notes">
            <a:extLst>
              <a:ext uri="{FF2B5EF4-FFF2-40B4-BE49-F238E27FC236}">
                <a16:creationId xmlns:a16="http://schemas.microsoft.com/office/drawing/2014/main" id="{8285D85F-ADE1-BF52-7C54-0AB7AD6DA6C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19" name="Google Shape;119;g2b2bceaa0aa_0_4:notes">
            <a:extLst>
              <a:ext uri="{FF2B5EF4-FFF2-40B4-BE49-F238E27FC236}">
                <a16:creationId xmlns:a16="http://schemas.microsoft.com/office/drawing/2014/main" id="{1E1E055E-B0A3-F741-88BD-8EFF0DB521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306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b301ef92de_0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endParaRPr>
          </a:p>
        </p:txBody>
      </p:sp>
      <p:sp>
        <p:nvSpPr>
          <p:cNvPr id="131" name="Google Shape;131;g2b301ef92d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D91172DA-8BDB-0611-F0F4-A74DAEB15273}"/>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325541E8-6910-98E3-39D5-E1368FC56A5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Image classification using CNN is fine. But for longitudinal data, we would like to know the progression. </a:t>
            </a:r>
            <a:endParaRPr sz="1000" dirty="0">
              <a:solidFill>
                <a:schemeClr val="dk1"/>
              </a:solidFill>
            </a:endParaRPr>
          </a:p>
        </p:txBody>
      </p:sp>
      <p:sp>
        <p:nvSpPr>
          <p:cNvPr id="131" name="Google Shape;131;g2b301ef92de_0_2:notes">
            <a:extLst>
              <a:ext uri="{FF2B5EF4-FFF2-40B4-BE49-F238E27FC236}">
                <a16:creationId xmlns:a16="http://schemas.microsoft.com/office/drawing/2014/main" id="{20C3A24A-5A7B-C113-2F2E-10153B47CC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23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1A550C20-7774-2156-5AF4-72652BE53141}"/>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BD4CCBB5-9073-D2C1-8589-B1976B95D05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endParaRPr>
          </a:p>
        </p:txBody>
      </p:sp>
      <p:sp>
        <p:nvSpPr>
          <p:cNvPr id="131" name="Google Shape;131;g2b301ef92de_0_2:notes">
            <a:extLst>
              <a:ext uri="{FF2B5EF4-FFF2-40B4-BE49-F238E27FC236}">
                <a16:creationId xmlns:a16="http://schemas.microsoft.com/office/drawing/2014/main" id="{9EEB7C50-D3C6-59FA-E84D-39DCCA4A84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534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47E2D45F-3D96-26AC-9946-8B1127304C80}"/>
            </a:ext>
          </a:extLst>
        </p:cNvPr>
        <p:cNvGrpSpPr/>
        <p:nvPr/>
      </p:nvGrpSpPr>
      <p:grpSpPr>
        <a:xfrm>
          <a:off x="0" y="0"/>
          <a:ext cx="0" cy="0"/>
          <a:chOff x="0" y="0"/>
          <a:chExt cx="0" cy="0"/>
        </a:xfrm>
      </p:grpSpPr>
      <p:sp>
        <p:nvSpPr>
          <p:cNvPr id="130" name="Google Shape;130;g2b301ef92de_0_2:notes">
            <a:extLst>
              <a:ext uri="{FF2B5EF4-FFF2-40B4-BE49-F238E27FC236}">
                <a16:creationId xmlns:a16="http://schemas.microsoft.com/office/drawing/2014/main" id="{5E9F7821-9E40-B164-CC1F-5C9048DB4C3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rPr>
              <a:t>Shared weights can handle flexible input sequence length</a:t>
            </a:r>
            <a:endParaRPr sz="1000" dirty="0">
              <a:solidFill>
                <a:schemeClr val="dk1"/>
              </a:solidFill>
            </a:endParaRPr>
          </a:p>
        </p:txBody>
      </p:sp>
      <p:sp>
        <p:nvSpPr>
          <p:cNvPr id="131" name="Google Shape;131;g2b301ef92de_0_2:notes">
            <a:extLst>
              <a:ext uri="{FF2B5EF4-FFF2-40B4-BE49-F238E27FC236}">
                <a16:creationId xmlns:a16="http://schemas.microsoft.com/office/drawing/2014/main" id="{255E5749-B8F6-D0E1-001E-36FF49ECC9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1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rge banner">
  <p:cSld name="Large banner">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1524463"/>
            <a:ext cx="7886700" cy="9942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A4DBE8"/>
              </a:buClr>
              <a:buSzPts val="3200"/>
              <a:buFont typeface="Arial"/>
              <a:buNone/>
              <a:defRPr sz="3200" b="1" i="0" u="none" strike="noStrike" cap="none">
                <a:solidFill>
                  <a:srgbClr val="A4DBE8"/>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a:endParaRPr/>
          </a:p>
        </p:txBody>
      </p:sp>
      <p:sp>
        <p:nvSpPr>
          <p:cNvPr id="52" name="Google Shape;52;p13"/>
          <p:cNvSpPr txBox="1">
            <a:spLocks noGrp="1"/>
          </p:cNvSpPr>
          <p:nvPr>
            <p:ph type="body" idx="1"/>
          </p:nvPr>
        </p:nvSpPr>
        <p:spPr>
          <a:xfrm>
            <a:off x="628650" y="2606039"/>
            <a:ext cx="7886700" cy="20268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1200"/>
              </a:spcBef>
              <a:spcAft>
                <a:spcPts val="0"/>
              </a:spcAft>
              <a:buClr>
                <a:schemeClr val="dk1"/>
              </a:buClr>
              <a:buSzPts val="1800"/>
              <a:buChar char="○"/>
              <a:defRPr/>
            </a:lvl2pPr>
            <a:lvl3pPr marL="1371600" lvl="2" indent="-342900" algn="l" rtl="0">
              <a:lnSpc>
                <a:spcPct val="90000"/>
              </a:lnSpc>
              <a:spcBef>
                <a:spcPts val="12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342900" algn="l" rtl="0">
              <a:lnSpc>
                <a:spcPct val="90000"/>
              </a:lnSpc>
              <a:spcBef>
                <a:spcPts val="1200"/>
              </a:spcBef>
              <a:spcAft>
                <a:spcPts val="0"/>
              </a:spcAft>
              <a:buClr>
                <a:schemeClr val="dk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grpSp>
        <p:nvGrpSpPr>
          <p:cNvPr id="53" name="Google Shape;53;p13"/>
          <p:cNvGrpSpPr/>
          <p:nvPr/>
        </p:nvGrpSpPr>
        <p:grpSpPr>
          <a:xfrm>
            <a:off x="0" y="0"/>
            <a:ext cx="9143999" cy="1235075"/>
            <a:chOff x="0" y="-66259"/>
            <a:chExt cx="9143999" cy="1235075"/>
          </a:xfrm>
        </p:grpSpPr>
        <p:sp>
          <p:nvSpPr>
            <p:cNvPr id="54" name="Google Shape;54;p13"/>
            <p:cNvSpPr/>
            <p:nvPr/>
          </p:nvSpPr>
          <p:spPr>
            <a:xfrm>
              <a:off x="0" y="-66259"/>
              <a:ext cx="9143999" cy="1235075"/>
            </a:xfrm>
            <a:custGeom>
              <a:avLst/>
              <a:gdLst/>
              <a:ahLst/>
              <a:cxnLst/>
              <a:rect l="l" t="t" r="r" b="b"/>
              <a:pathLst>
                <a:path w="1123" h="151" extrusionOk="0">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5" name="Google Shape;55;p13"/>
            <p:cNvPicPr preferRelativeResize="0"/>
            <p:nvPr/>
          </p:nvPicPr>
          <p:blipFill rotWithShape="1">
            <a:blip r:embed="rId2">
              <a:alphaModFix/>
            </a:blip>
            <a:srcRect/>
            <a:stretch/>
          </p:blipFill>
          <p:spPr>
            <a:xfrm flipH="1">
              <a:off x="6420182" y="514785"/>
              <a:ext cx="257986" cy="303134"/>
            </a:xfrm>
            <a:prstGeom prst="rect">
              <a:avLst/>
            </a:prstGeom>
            <a:noFill/>
            <a:ln>
              <a:noFill/>
            </a:ln>
          </p:spPr>
        </p:pic>
      </p:grpSp>
      <p:sp>
        <p:nvSpPr>
          <p:cNvPr id="56" name="Google Shape;56;p13"/>
          <p:cNvSpPr txBox="1">
            <a:spLocks noGrp="1"/>
          </p:cNvSpPr>
          <p:nvPr>
            <p:ph type="body" idx="2"/>
          </p:nvPr>
        </p:nvSpPr>
        <p:spPr>
          <a:xfrm>
            <a:off x="287999" y="288000"/>
            <a:ext cx="5489100" cy="2931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750"/>
              </a:spcBef>
              <a:spcAft>
                <a:spcPts val="0"/>
              </a:spcAft>
              <a:buClr>
                <a:schemeClr val="dk1"/>
              </a:buClr>
              <a:buSzPts val="1100"/>
              <a:buNone/>
              <a:defRPr sz="1100">
                <a:solidFill>
                  <a:schemeClr val="dk1"/>
                </a:solidFill>
              </a:defRPr>
            </a:lvl1pPr>
            <a:lvl2pPr marL="914400" lvl="1" indent="-228600" algn="l" rtl="0">
              <a:lnSpc>
                <a:spcPct val="80000"/>
              </a:lnSpc>
              <a:spcBef>
                <a:spcPts val="1200"/>
              </a:spcBef>
              <a:spcAft>
                <a:spcPts val="0"/>
              </a:spcAft>
              <a:buClr>
                <a:schemeClr val="dk1"/>
              </a:buClr>
              <a:buSzPts val="1100"/>
              <a:buNone/>
              <a:defRPr sz="1100">
                <a:solidFill>
                  <a:schemeClr val="dk1"/>
                </a:solidFill>
              </a:defRPr>
            </a:lvl2pPr>
            <a:lvl3pPr marL="1371600" lvl="2" indent="-228600" algn="l" rtl="0">
              <a:lnSpc>
                <a:spcPct val="90000"/>
              </a:lnSpc>
              <a:spcBef>
                <a:spcPts val="1200"/>
              </a:spcBef>
              <a:spcAft>
                <a:spcPts val="0"/>
              </a:spcAft>
              <a:buClr>
                <a:schemeClr val="dk1"/>
              </a:buClr>
              <a:buSzPts val="1100"/>
              <a:buNone/>
              <a:defRPr sz="1100">
                <a:solidFill>
                  <a:schemeClr val="dk1"/>
                </a:solidFill>
              </a:defRPr>
            </a:lvl3pPr>
            <a:lvl4pPr marL="1828800" lvl="3" indent="-228600" algn="l" rtl="0">
              <a:lnSpc>
                <a:spcPct val="90000"/>
              </a:lnSpc>
              <a:spcBef>
                <a:spcPts val="1200"/>
              </a:spcBef>
              <a:spcAft>
                <a:spcPts val="0"/>
              </a:spcAft>
              <a:buClr>
                <a:schemeClr val="dk1"/>
              </a:buClr>
              <a:buSzPts val="1100"/>
              <a:buNone/>
              <a:defRPr sz="1100">
                <a:solidFill>
                  <a:schemeClr val="dk1"/>
                </a:solidFill>
              </a:defRPr>
            </a:lvl4pPr>
            <a:lvl5pPr marL="2286000" lvl="4" indent="-228600" algn="l" rtl="0">
              <a:lnSpc>
                <a:spcPct val="90000"/>
              </a:lnSpc>
              <a:spcBef>
                <a:spcPts val="1200"/>
              </a:spcBef>
              <a:spcAft>
                <a:spcPts val="0"/>
              </a:spcAft>
              <a:buClr>
                <a:schemeClr val="dk1"/>
              </a:buClr>
              <a:buSzPts val="1100"/>
              <a:buNone/>
              <a:defRPr sz="1100">
                <a:solidFill>
                  <a:schemeClr val="dk1"/>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rge banner">
  <p:cSld name="Large bann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8650" y="1524463"/>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A4DBE8"/>
              </a:buClr>
              <a:buSzPts val="3200"/>
              <a:buFont typeface="Arial"/>
              <a:buNone/>
              <a:defRPr sz="3200" b="1" i="0" u="none" strike="noStrike" cap="none">
                <a:solidFill>
                  <a:srgbClr val="A4DBE8"/>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2" name="Google Shape;62;p15"/>
          <p:cNvSpPr txBox="1">
            <a:spLocks noGrp="1"/>
          </p:cNvSpPr>
          <p:nvPr>
            <p:ph type="body" idx="1"/>
          </p:nvPr>
        </p:nvSpPr>
        <p:spPr>
          <a:xfrm>
            <a:off x="628650" y="2606039"/>
            <a:ext cx="7886700" cy="20268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grpSp>
        <p:nvGrpSpPr>
          <p:cNvPr id="63" name="Google Shape;63;p15"/>
          <p:cNvGrpSpPr/>
          <p:nvPr/>
        </p:nvGrpSpPr>
        <p:grpSpPr>
          <a:xfrm>
            <a:off x="0" y="0"/>
            <a:ext cx="9143999" cy="1235075"/>
            <a:chOff x="0" y="-66259"/>
            <a:chExt cx="9143999" cy="1235075"/>
          </a:xfrm>
        </p:grpSpPr>
        <p:sp>
          <p:nvSpPr>
            <p:cNvPr id="64" name="Google Shape;64;p15"/>
            <p:cNvSpPr/>
            <p:nvPr/>
          </p:nvSpPr>
          <p:spPr>
            <a:xfrm>
              <a:off x="0" y="-66259"/>
              <a:ext cx="9143999" cy="1235075"/>
            </a:xfrm>
            <a:custGeom>
              <a:avLst/>
              <a:gdLst/>
              <a:ahLst/>
              <a:cxnLst/>
              <a:rect l="l" t="t" r="r" b="b"/>
              <a:pathLst>
                <a:path w="1123" h="151" extrusionOk="0">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A4DB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 name="Google Shape;65;p15"/>
            <p:cNvPicPr preferRelativeResize="0"/>
            <p:nvPr/>
          </p:nvPicPr>
          <p:blipFill rotWithShape="1">
            <a:blip r:embed="rId2">
              <a:alphaModFix/>
            </a:blip>
            <a:srcRect/>
            <a:stretch/>
          </p:blipFill>
          <p:spPr>
            <a:xfrm flipH="1">
              <a:off x="6420182" y="514785"/>
              <a:ext cx="257986" cy="303134"/>
            </a:xfrm>
            <a:prstGeom prst="rect">
              <a:avLst/>
            </a:prstGeom>
            <a:noFill/>
            <a:ln>
              <a:noFill/>
            </a:ln>
          </p:spPr>
        </p:pic>
      </p:grpSp>
      <p:sp>
        <p:nvSpPr>
          <p:cNvPr id="66" name="Google Shape;66;p15"/>
          <p:cNvSpPr txBox="1">
            <a:spLocks noGrp="1"/>
          </p:cNvSpPr>
          <p:nvPr>
            <p:ph type="body" idx="2"/>
          </p:nvPr>
        </p:nvSpPr>
        <p:spPr>
          <a:xfrm>
            <a:off x="287999" y="288000"/>
            <a:ext cx="5489100" cy="2931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750"/>
              </a:spcBef>
              <a:spcAft>
                <a:spcPts val="0"/>
              </a:spcAft>
              <a:buClr>
                <a:schemeClr val="dk1"/>
              </a:buClr>
              <a:buSzPts val="1100"/>
              <a:buNone/>
              <a:defRPr sz="1100">
                <a:solidFill>
                  <a:schemeClr val="dk1"/>
                </a:solidFill>
              </a:defRPr>
            </a:lvl1pPr>
            <a:lvl2pPr marL="914400" lvl="1" indent="-228600" algn="l" rtl="0">
              <a:lnSpc>
                <a:spcPct val="80000"/>
              </a:lnSpc>
              <a:spcBef>
                <a:spcPts val="375"/>
              </a:spcBef>
              <a:spcAft>
                <a:spcPts val="0"/>
              </a:spcAft>
              <a:buClr>
                <a:schemeClr val="dk1"/>
              </a:buClr>
              <a:buSzPts val="1100"/>
              <a:buNone/>
              <a:defRPr sz="1100">
                <a:solidFill>
                  <a:schemeClr val="dk1"/>
                </a:solidFill>
              </a:defRPr>
            </a:lvl2pPr>
            <a:lvl3pPr marL="1371600" lvl="2" indent="-228600" algn="l" rtl="0">
              <a:lnSpc>
                <a:spcPct val="90000"/>
              </a:lnSpc>
              <a:spcBef>
                <a:spcPts val="375"/>
              </a:spcBef>
              <a:spcAft>
                <a:spcPts val="0"/>
              </a:spcAft>
              <a:buClr>
                <a:schemeClr val="dk1"/>
              </a:buClr>
              <a:buSzPts val="1100"/>
              <a:buNone/>
              <a:defRPr sz="1100">
                <a:solidFill>
                  <a:schemeClr val="dk1"/>
                </a:solidFill>
              </a:defRPr>
            </a:lvl3pPr>
            <a:lvl4pPr marL="1828800" lvl="3" indent="-228600" algn="l" rtl="0">
              <a:lnSpc>
                <a:spcPct val="90000"/>
              </a:lnSpc>
              <a:spcBef>
                <a:spcPts val="375"/>
              </a:spcBef>
              <a:spcAft>
                <a:spcPts val="0"/>
              </a:spcAft>
              <a:buClr>
                <a:schemeClr val="dk1"/>
              </a:buClr>
              <a:buSzPts val="1100"/>
              <a:buNone/>
              <a:defRPr sz="1100">
                <a:solidFill>
                  <a:schemeClr val="dk1"/>
                </a:solidFill>
              </a:defRPr>
            </a:lvl4pPr>
            <a:lvl5pPr marL="2286000" lvl="4" indent="-228600" algn="l" rtl="0">
              <a:lnSpc>
                <a:spcPct val="90000"/>
              </a:lnSpc>
              <a:spcBef>
                <a:spcPts val="375"/>
              </a:spcBef>
              <a:spcAft>
                <a:spcPts val="0"/>
              </a:spcAft>
              <a:buClr>
                <a:schemeClr val="dk1"/>
              </a:buClr>
              <a:buSzPts val="1100"/>
              <a:buNone/>
              <a:defRPr sz="1100">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hin banner">
  <p:cSld name="1_Thin banner">
    <p:spTree>
      <p:nvGrpSpPr>
        <p:cNvPr id="1" name="Shape 67"/>
        <p:cNvGrpSpPr/>
        <p:nvPr/>
      </p:nvGrpSpPr>
      <p:grpSpPr>
        <a:xfrm>
          <a:off x="0" y="0"/>
          <a:ext cx="0" cy="0"/>
          <a:chOff x="0" y="0"/>
          <a:chExt cx="0" cy="0"/>
        </a:xfrm>
      </p:grpSpPr>
      <p:sp>
        <p:nvSpPr>
          <p:cNvPr id="68" name="Google Shape;68;p16"/>
          <p:cNvSpPr txBox="1">
            <a:spLocks noGrp="1"/>
          </p:cNvSpPr>
          <p:nvPr>
            <p:ph type="body" idx="1"/>
          </p:nvPr>
        </p:nvSpPr>
        <p:spPr>
          <a:xfrm>
            <a:off x="629840" y="994718"/>
            <a:ext cx="8087400" cy="3745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2000"/>
              <a:buNone/>
              <a:defRPr sz="2000" b="0">
                <a:solidFill>
                  <a:schemeClr val="dk1"/>
                </a:solidFill>
              </a:defRPr>
            </a:lvl1pPr>
            <a:lvl2pPr marL="914400" lvl="1" indent="-228600" algn="l" rtl="0">
              <a:lnSpc>
                <a:spcPct val="90000"/>
              </a:lnSpc>
              <a:spcBef>
                <a:spcPts val="375"/>
              </a:spcBef>
              <a:spcAft>
                <a:spcPts val="0"/>
              </a:spcAft>
              <a:buClr>
                <a:schemeClr val="dk1"/>
              </a:buClr>
              <a:buSzPts val="1800"/>
              <a:buNone/>
              <a:defRPr sz="1800"/>
            </a:lvl2pPr>
            <a:lvl3pPr marL="1371600" lvl="2" indent="-228600" algn="l" rtl="0">
              <a:lnSpc>
                <a:spcPct val="90000"/>
              </a:lnSpc>
              <a:spcBef>
                <a:spcPts val="375"/>
              </a:spcBef>
              <a:spcAft>
                <a:spcPts val="0"/>
              </a:spcAft>
              <a:buClr>
                <a:schemeClr val="dk1"/>
              </a:buClr>
              <a:buSzPts val="1600"/>
              <a:buNone/>
              <a:defRPr sz="1600" b="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grpSp>
        <p:nvGrpSpPr>
          <p:cNvPr id="69" name="Google Shape;69;p16"/>
          <p:cNvGrpSpPr/>
          <p:nvPr/>
        </p:nvGrpSpPr>
        <p:grpSpPr>
          <a:xfrm>
            <a:off x="0" y="-1588"/>
            <a:ext cx="9143999" cy="741363"/>
            <a:chOff x="0" y="-1588"/>
            <a:chExt cx="9143999" cy="741363"/>
          </a:xfrm>
        </p:grpSpPr>
        <p:sp>
          <p:nvSpPr>
            <p:cNvPr id="70" name="Google Shape;70;p16"/>
            <p:cNvSpPr/>
            <p:nvPr/>
          </p:nvSpPr>
          <p:spPr>
            <a:xfrm>
              <a:off x="0" y="-1588"/>
              <a:ext cx="9143999" cy="741363"/>
            </a:xfrm>
            <a:custGeom>
              <a:avLst/>
              <a:gdLst/>
              <a:ahLst/>
              <a:cxnLst/>
              <a:rect l="l" t="t" r="r" b="b"/>
              <a:pathLst>
                <a:path w="1123" h="90" extrusionOk="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rgbClr val="A4DB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1" name="Google Shape;71;p16"/>
            <p:cNvPicPr preferRelativeResize="0"/>
            <p:nvPr/>
          </p:nvPicPr>
          <p:blipFill rotWithShape="1">
            <a:blip r:embed="rId2">
              <a:alphaModFix/>
            </a:blip>
            <a:srcRect/>
            <a:stretch/>
          </p:blipFill>
          <p:spPr>
            <a:xfrm flipH="1">
              <a:off x="7524000" y="360000"/>
              <a:ext cx="147064" cy="172800"/>
            </a:xfrm>
            <a:prstGeom prst="rect">
              <a:avLst/>
            </a:prstGeom>
            <a:noFill/>
            <a:ln>
              <a:noFill/>
            </a:ln>
          </p:spPr>
        </p:pic>
      </p:grpSp>
      <p:sp>
        <p:nvSpPr>
          <p:cNvPr id="72" name="Google Shape;72;p16"/>
          <p:cNvSpPr txBox="1">
            <a:spLocks noGrp="1"/>
          </p:cNvSpPr>
          <p:nvPr>
            <p:ph type="body" idx="2"/>
          </p:nvPr>
        </p:nvSpPr>
        <p:spPr>
          <a:xfrm>
            <a:off x="216000" y="216000"/>
            <a:ext cx="5489100" cy="2931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750"/>
              </a:spcBef>
              <a:spcAft>
                <a:spcPts val="0"/>
              </a:spcAft>
              <a:buClr>
                <a:schemeClr val="dk1"/>
              </a:buClr>
              <a:buSzPts val="1100"/>
              <a:buNone/>
              <a:defRPr sz="1100">
                <a:solidFill>
                  <a:schemeClr val="dk1"/>
                </a:solidFill>
              </a:defRPr>
            </a:lvl1pPr>
            <a:lvl2pPr marL="914400" lvl="1" indent="-228600" algn="l" rtl="0">
              <a:lnSpc>
                <a:spcPct val="80000"/>
              </a:lnSpc>
              <a:spcBef>
                <a:spcPts val="375"/>
              </a:spcBef>
              <a:spcAft>
                <a:spcPts val="0"/>
              </a:spcAft>
              <a:buClr>
                <a:schemeClr val="dk1"/>
              </a:buClr>
              <a:buSzPts val="1100"/>
              <a:buNone/>
              <a:defRPr sz="1100">
                <a:solidFill>
                  <a:schemeClr val="dk1"/>
                </a:solidFill>
              </a:defRPr>
            </a:lvl2pPr>
            <a:lvl3pPr marL="1371600" lvl="2" indent="-228600" algn="l" rtl="0">
              <a:lnSpc>
                <a:spcPct val="90000"/>
              </a:lnSpc>
              <a:spcBef>
                <a:spcPts val="375"/>
              </a:spcBef>
              <a:spcAft>
                <a:spcPts val="0"/>
              </a:spcAft>
              <a:buClr>
                <a:schemeClr val="dk1"/>
              </a:buClr>
              <a:buSzPts val="1100"/>
              <a:buNone/>
              <a:defRPr sz="1100">
                <a:solidFill>
                  <a:schemeClr val="dk1"/>
                </a:solidFill>
              </a:defRPr>
            </a:lvl3pPr>
            <a:lvl4pPr marL="1828800" lvl="3" indent="-228600" algn="l" rtl="0">
              <a:lnSpc>
                <a:spcPct val="90000"/>
              </a:lnSpc>
              <a:spcBef>
                <a:spcPts val="375"/>
              </a:spcBef>
              <a:spcAft>
                <a:spcPts val="0"/>
              </a:spcAft>
              <a:buClr>
                <a:schemeClr val="dk1"/>
              </a:buClr>
              <a:buSzPts val="1100"/>
              <a:buNone/>
              <a:defRPr sz="1100">
                <a:solidFill>
                  <a:schemeClr val="dk1"/>
                </a:solidFill>
              </a:defRPr>
            </a:lvl4pPr>
            <a:lvl5pPr marL="2286000" lvl="4" indent="-228600" algn="l" rtl="0">
              <a:lnSpc>
                <a:spcPct val="90000"/>
              </a:lnSpc>
              <a:spcBef>
                <a:spcPts val="375"/>
              </a:spcBef>
              <a:spcAft>
                <a:spcPts val="0"/>
              </a:spcAft>
              <a:buClr>
                <a:schemeClr val="dk1"/>
              </a:buClr>
              <a:buSzPts val="1100"/>
              <a:buNone/>
              <a:defRPr sz="1100">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 banner">
  <p:cSld name="No banner">
    <p:bg>
      <p:bgPr>
        <a:solidFill>
          <a:srgbClr val="A4DBE8">
            <a:alpha val="9800"/>
          </a:srgbClr>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8649" y="519484"/>
            <a:ext cx="7886700" cy="67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5" name="Google Shape;75;p17"/>
          <p:cNvSpPr txBox="1">
            <a:spLocks noGrp="1"/>
          </p:cNvSpPr>
          <p:nvPr>
            <p:ph type="body" idx="1"/>
          </p:nvPr>
        </p:nvSpPr>
        <p:spPr>
          <a:xfrm>
            <a:off x="628650" y="1384631"/>
            <a:ext cx="3886200" cy="32481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6" name="Google Shape;76;p17"/>
          <p:cNvSpPr txBox="1">
            <a:spLocks noGrp="1"/>
          </p:cNvSpPr>
          <p:nvPr>
            <p:ph type="body" idx="2"/>
          </p:nvPr>
        </p:nvSpPr>
        <p:spPr>
          <a:xfrm>
            <a:off x="4629150" y="1384630"/>
            <a:ext cx="3886200" cy="32481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7" name="Google Shape;77;p17"/>
          <p:cNvSpPr/>
          <p:nvPr/>
        </p:nvSpPr>
        <p:spPr>
          <a:xfrm>
            <a:off x="-1" y="1"/>
            <a:ext cx="9144000" cy="333300"/>
          </a:xfrm>
          <a:prstGeom prst="rect">
            <a:avLst/>
          </a:prstGeom>
          <a:solidFill>
            <a:srgbClr val="A4DB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ireframe banner">
  <p:cSld name="Wireframe banner">
    <p:bg>
      <p:bgPr>
        <a:solidFill>
          <a:srgbClr val="A4DBE8">
            <a:alpha val="9800"/>
          </a:srgbClr>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1038713"/>
            <a:ext cx="7886700" cy="67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0" name="Google Shape;80;p18"/>
          <p:cNvSpPr txBox="1">
            <a:spLocks noGrp="1"/>
          </p:cNvSpPr>
          <p:nvPr>
            <p:ph type="body" idx="1"/>
          </p:nvPr>
        </p:nvSpPr>
        <p:spPr>
          <a:xfrm>
            <a:off x="628650" y="2012185"/>
            <a:ext cx="3886200" cy="26205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1" name="Google Shape;81;p18"/>
          <p:cNvSpPr txBox="1">
            <a:spLocks noGrp="1"/>
          </p:cNvSpPr>
          <p:nvPr>
            <p:ph type="body" idx="2"/>
          </p:nvPr>
        </p:nvSpPr>
        <p:spPr>
          <a:xfrm>
            <a:off x="4629150" y="2012185"/>
            <a:ext cx="3886200" cy="26205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750"/>
              </a:spcBef>
              <a:spcAft>
                <a:spcPts val="0"/>
              </a:spcAft>
              <a:buClr>
                <a:schemeClr val="dk1"/>
              </a:buClr>
              <a:buSzPts val="2800"/>
              <a:buChar char="•"/>
              <a:defRPr>
                <a:solidFill>
                  <a:schemeClr val="dk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82" name="Google Shape;82;p18"/>
          <p:cNvPicPr preferRelativeResize="0"/>
          <p:nvPr/>
        </p:nvPicPr>
        <p:blipFill rotWithShape="1">
          <a:blip r:embed="rId2">
            <a:alphaModFix/>
          </a:blip>
          <a:srcRect/>
          <a:stretch/>
        </p:blipFill>
        <p:spPr>
          <a:xfrm>
            <a:off x="0" y="334658"/>
            <a:ext cx="9144003" cy="409398"/>
          </a:xfrm>
          <a:prstGeom prst="rect">
            <a:avLst/>
          </a:prstGeom>
          <a:noFill/>
          <a:ln>
            <a:noFill/>
          </a:ln>
        </p:spPr>
      </p:pic>
      <p:sp>
        <p:nvSpPr>
          <p:cNvPr id="83" name="Google Shape;83;p18"/>
          <p:cNvSpPr txBox="1">
            <a:spLocks noGrp="1"/>
          </p:cNvSpPr>
          <p:nvPr>
            <p:ph type="body" idx="3"/>
          </p:nvPr>
        </p:nvSpPr>
        <p:spPr>
          <a:xfrm>
            <a:off x="216000" y="216000"/>
            <a:ext cx="5489100" cy="2931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750"/>
              </a:spcBef>
              <a:spcAft>
                <a:spcPts val="0"/>
              </a:spcAft>
              <a:buClr>
                <a:schemeClr val="dk1"/>
              </a:buClr>
              <a:buSzPts val="1100"/>
              <a:buNone/>
              <a:defRPr sz="1100">
                <a:solidFill>
                  <a:schemeClr val="dk1"/>
                </a:solidFill>
              </a:defRPr>
            </a:lvl1pPr>
            <a:lvl2pPr marL="914400" lvl="1" indent="-228600" algn="l" rtl="0">
              <a:lnSpc>
                <a:spcPct val="80000"/>
              </a:lnSpc>
              <a:spcBef>
                <a:spcPts val="375"/>
              </a:spcBef>
              <a:spcAft>
                <a:spcPts val="0"/>
              </a:spcAft>
              <a:buClr>
                <a:schemeClr val="dk1"/>
              </a:buClr>
              <a:buSzPts val="1100"/>
              <a:buNone/>
              <a:defRPr sz="1100">
                <a:solidFill>
                  <a:schemeClr val="dk1"/>
                </a:solidFill>
              </a:defRPr>
            </a:lvl2pPr>
            <a:lvl3pPr marL="1371600" lvl="2" indent="-228600" algn="l" rtl="0">
              <a:lnSpc>
                <a:spcPct val="90000"/>
              </a:lnSpc>
              <a:spcBef>
                <a:spcPts val="375"/>
              </a:spcBef>
              <a:spcAft>
                <a:spcPts val="0"/>
              </a:spcAft>
              <a:buClr>
                <a:schemeClr val="dk1"/>
              </a:buClr>
              <a:buSzPts val="1100"/>
              <a:buNone/>
              <a:defRPr sz="1100">
                <a:solidFill>
                  <a:schemeClr val="dk1"/>
                </a:solidFill>
              </a:defRPr>
            </a:lvl3pPr>
            <a:lvl4pPr marL="1828800" lvl="3" indent="-228600" algn="l" rtl="0">
              <a:lnSpc>
                <a:spcPct val="90000"/>
              </a:lnSpc>
              <a:spcBef>
                <a:spcPts val="375"/>
              </a:spcBef>
              <a:spcAft>
                <a:spcPts val="0"/>
              </a:spcAft>
              <a:buClr>
                <a:schemeClr val="dk1"/>
              </a:buClr>
              <a:buSzPts val="1100"/>
              <a:buNone/>
              <a:defRPr sz="1100">
                <a:solidFill>
                  <a:schemeClr val="dk1"/>
                </a:solidFill>
              </a:defRPr>
            </a:lvl4pPr>
            <a:lvl5pPr marL="2286000" lvl="4" indent="-228600" algn="l" rtl="0">
              <a:lnSpc>
                <a:spcPct val="90000"/>
              </a:lnSpc>
              <a:spcBef>
                <a:spcPts val="375"/>
              </a:spcBef>
              <a:spcAft>
                <a:spcPts val="0"/>
              </a:spcAft>
              <a:buClr>
                <a:schemeClr val="dk1"/>
              </a:buClr>
              <a:buSzPts val="1100"/>
              <a:buNone/>
              <a:defRPr sz="1100">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in banner">
  <p:cSld name="Thin banner">
    <p:spTree>
      <p:nvGrpSpPr>
        <p:cNvPr id="1" name="Shape 84"/>
        <p:cNvGrpSpPr/>
        <p:nvPr/>
      </p:nvGrpSpPr>
      <p:grpSpPr>
        <a:xfrm>
          <a:off x="0" y="0"/>
          <a:ext cx="0" cy="0"/>
          <a:chOff x="0" y="0"/>
          <a:chExt cx="0" cy="0"/>
        </a:xfrm>
      </p:grpSpPr>
      <p:sp>
        <p:nvSpPr>
          <p:cNvPr id="85" name="Google Shape;85;p19"/>
          <p:cNvSpPr>
            <a:spLocks noGrp="1"/>
          </p:cNvSpPr>
          <p:nvPr>
            <p:ph type="pic" idx="2"/>
          </p:nvPr>
        </p:nvSpPr>
        <p:spPr>
          <a:xfrm>
            <a:off x="3887391" y="994718"/>
            <a:ext cx="4629300" cy="3745200"/>
          </a:xfrm>
          <a:prstGeom prst="rect">
            <a:avLst/>
          </a:prstGeom>
          <a:noFill/>
          <a:ln>
            <a:noFill/>
          </a:ln>
        </p:spPr>
      </p:sp>
      <p:sp>
        <p:nvSpPr>
          <p:cNvPr id="86" name="Google Shape;86;p19"/>
          <p:cNvSpPr txBox="1">
            <a:spLocks noGrp="1"/>
          </p:cNvSpPr>
          <p:nvPr>
            <p:ph type="body" idx="1"/>
          </p:nvPr>
        </p:nvSpPr>
        <p:spPr>
          <a:xfrm>
            <a:off x="629841" y="994718"/>
            <a:ext cx="2949300" cy="3745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A4DBE8"/>
              </a:buClr>
              <a:buSzPts val="3200"/>
              <a:buNone/>
              <a:defRPr sz="3200">
                <a:solidFill>
                  <a:srgbClr val="A4DBE8"/>
                </a:solidFill>
              </a:defRPr>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grpSp>
        <p:nvGrpSpPr>
          <p:cNvPr id="87" name="Google Shape;87;p19"/>
          <p:cNvGrpSpPr/>
          <p:nvPr/>
        </p:nvGrpSpPr>
        <p:grpSpPr>
          <a:xfrm>
            <a:off x="0" y="-1588"/>
            <a:ext cx="9143999" cy="741363"/>
            <a:chOff x="0" y="-1588"/>
            <a:chExt cx="9143999" cy="741363"/>
          </a:xfrm>
        </p:grpSpPr>
        <p:sp>
          <p:nvSpPr>
            <p:cNvPr id="88" name="Google Shape;88;p19"/>
            <p:cNvSpPr/>
            <p:nvPr/>
          </p:nvSpPr>
          <p:spPr>
            <a:xfrm>
              <a:off x="0" y="-1588"/>
              <a:ext cx="9143999" cy="741363"/>
            </a:xfrm>
            <a:custGeom>
              <a:avLst/>
              <a:gdLst/>
              <a:ahLst/>
              <a:cxnLst/>
              <a:rect l="l" t="t" r="r" b="b"/>
              <a:pathLst>
                <a:path w="1123" h="90" extrusionOk="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rgbClr val="A4DB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 name="Google Shape;89;p19"/>
            <p:cNvPicPr preferRelativeResize="0"/>
            <p:nvPr/>
          </p:nvPicPr>
          <p:blipFill rotWithShape="1">
            <a:blip r:embed="rId2">
              <a:alphaModFix/>
            </a:blip>
            <a:srcRect/>
            <a:stretch/>
          </p:blipFill>
          <p:spPr>
            <a:xfrm flipH="1">
              <a:off x="7524000" y="360000"/>
              <a:ext cx="147064" cy="172800"/>
            </a:xfrm>
            <a:prstGeom prst="rect">
              <a:avLst/>
            </a:prstGeom>
            <a:noFill/>
            <a:ln>
              <a:noFill/>
            </a:ln>
          </p:spPr>
        </p:pic>
      </p:grpSp>
      <p:sp>
        <p:nvSpPr>
          <p:cNvPr id="90" name="Google Shape;90;p19"/>
          <p:cNvSpPr txBox="1">
            <a:spLocks noGrp="1"/>
          </p:cNvSpPr>
          <p:nvPr>
            <p:ph type="body" idx="3"/>
          </p:nvPr>
        </p:nvSpPr>
        <p:spPr>
          <a:xfrm>
            <a:off x="216000" y="216000"/>
            <a:ext cx="5489100" cy="2931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750"/>
              </a:spcBef>
              <a:spcAft>
                <a:spcPts val="0"/>
              </a:spcAft>
              <a:buClr>
                <a:schemeClr val="dk1"/>
              </a:buClr>
              <a:buSzPts val="1100"/>
              <a:buNone/>
              <a:defRPr sz="1100">
                <a:solidFill>
                  <a:schemeClr val="dk1"/>
                </a:solidFill>
              </a:defRPr>
            </a:lvl1pPr>
            <a:lvl2pPr marL="914400" lvl="1" indent="-228600" algn="l" rtl="0">
              <a:lnSpc>
                <a:spcPct val="80000"/>
              </a:lnSpc>
              <a:spcBef>
                <a:spcPts val="375"/>
              </a:spcBef>
              <a:spcAft>
                <a:spcPts val="0"/>
              </a:spcAft>
              <a:buClr>
                <a:schemeClr val="dk1"/>
              </a:buClr>
              <a:buSzPts val="1100"/>
              <a:buNone/>
              <a:defRPr sz="1100">
                <a:solidFill>
                  <a:schemeClr val="dk1"/>
                </a:solidFill>
              </a:defRPr>
            </a:lvl2pPr>
            <a:lvl3pPr marL="1371600" lvl="2" indent="-228600" algn="l" rtl="0">
              <a:lnSpc>
                <a:spcPct val="90000"/>
              </a:lnSpc>
              <a:spcBef>
                <a:spcPts val="375"/>
              </a:spcBef>
              <a:spcAft>
                <a:spcPts val="0"/>
              </a:spcAft>
              <a:buClr>
                <a:schemeClr val="dk1"/>
              </a:buClr>
              <a:buSzPts val="1100"/>
              <a:buNone/>
              <a:defRPr sz="1100">
                <a:solidFill>
                  <a:schemeClr val="dk1"/>
                </a:solidFill>
              </a:defRPr>
            </a:lvl3pPr>
            <a:lvl4pPr marL="1828800" lvl="3" indent="-228600" algn="l" rtl="0">
              <a:lnSpc>
                <a:spcPct val="90000"/>
              </a:lnSpc>
              <a:spcBef>
                <a:spcPts val="375"/>
              </a:spcBef>
              <a:spcAft>
                <a:spcPts val="0"/>
              </a:spcAft>
              <a:buClr>
                <a:schemeClr val="dk1"/>
              </a:buClr>
              <a:buSzPts val="1100"/>
              <a:buNone/>
              <a:defRPr sz="1100">
                <a:solidFill>
                  <a:schemeClr val="dk1"/>
                </a:solidFill>
              </a:defRPr>
            </a:lvl4pPr>
            <a:lvl5pPr marL="2286000" lvl="4" indent="-228600" algn="l" rtl="0">
              <a:lnSpc>
                <a:spcPct val="90000"/>
              </a:lnSpc>
              <a:spcBef>
                <a:spcPts val="375"/>
              </a:spcBef>
              <a:spcAft>
                <a:spcPts val="0"/>
              </a:spcAft>
              <a:buClr>
                <a:schemeClr val="dk1"/>
              </a:buClr>
              <a:buSzPts val="1100"/>
              <a:buNone/>
              <a:defRPr sz="1100">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body" idx="1"/>
          </p:nvPr>
        </p:nvSpPr>
        <p:spPr>
          <a:xfrm>
            <a:off x="628650" y="1500742"/>
            <a:ext cx="7886700" cy="32634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75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lnSpc>
                <a:spcPct val="90000"/>
              </a:lnSpc>
              <a:spcBef>
                <a:spcPts val="375"/>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17500" algn="l" rtl="0">
              <a:lnSpc>
                <a:spcPct val="90000"/>
              </a:lnSpc>
              <a:spcBef>
                <a:spcPts val="375"/>
              </a:spcBef>
              <a:spcAft>
                <a:spcPts val="0"/>
              </a:spcAft>
              <a:buClr>
                <a:schemeClr val="dk1"/>
              </a:buClr>
              <a:buSzPts val="1400"/>
              <a:buFont typeface="Arial"/>
              <a:buChar char="•"/>
              <a:defRPr sz="1400" b="1" i="0" u="none" strike="noStrike" cap="none">
                <a:solidFill>
                  <a:schemeClr val="dk1"/>
                </a:solidFill>
                <a:latin typeface="Arial"/>
                <a:ea typeface="Arial"/>
                <a:cs typeface="Arial"/>
                <a:sym typeface="Arial"/>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2100" algn="l" rtl="0">
              <a:lnSpc>
                <a:spcPct val="90000"/>
              </a:lnSpc>
              <a:spcBef>
                <a:spcPts val="375"/>
              </a:spcBef>
              <a:spcAft>
                <a:spcPts val="0"/>
              </a:spcAft>
              <a:buClr>
                <a:schemeClr val="dk1"/>
              </a:buClr>
              <a:buSzPts val="1000"/>
              <a:buFont typeface="Arial"/>
              <a:buChar char="•"/>
              <a:defRPr sz="1000" b="1"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p:nvPr/>
        </p:nvSpPr>
        <p:spPr>
          <a:xfrm>
            <a:off x="165187" y="165584"/>
            <a:ext cx="3216900" cy="705000"/>
          </a:xfrm>
          <a:prstGeom prst="rect">
            <a:avLst/>
          </a:prstGeom>
          <a:noFill/>
          <a:ln>
            <a:noFill/>
          </a:ln>
        </p:spPr>
        <p:txBody>
          <a:bodyPr spcFirstLastPara="1" wrap="square" lIns="91425" tIns="45700" rIns="91425" bIns="45700" anchor="t" anchorCtr="0">
            <a:noAutofit/>
          </a:bodyPr>
          <a:lstStyle/>
          <a:p>
            <a:pPr marL="12700" marR="0" lvl="0" indent="0" algn="l" rtl="0">
              <a:lnSpc>
                <a:spcPct val="90000"/>
              </a:lnSpc>
              <a:spcBef>
                <a:spcPts val="0"/>
              </a:spcBef>
              <a:spcAft>
                <a:spcPts val="0"/>
              </a:spcAft>
              <a:buClr>
                <a:schemeClr val="dk1"/>
              </a:buClr>
              <a:buSzPts val="1000"/>
              <a:buFont typeface="Arial"/>
              <a:buNone/>
            </a:pPr>
            <a:endParaRPr sz="10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5.xml"/><Relationship Id="rId16"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4.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Q-001/MPHY0050/blob/5f5d2e11a415e6aa46dc84766b33b26cf996f5de/Lecture7/Practical_1_Longitudinal_Image_ConvRNN_ConvLSTM.ipynb"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1.png"/><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02.gif"/><Relationship Id="rId3" Type="http://schemas.openxmlformats.org/officeDocument/2006/relationships/image" Target="../media/image93.png"/><Relationship Id="rId7"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107.png"/><Relationship Id="rId5" Type="http://schemas.openxmlformats.org/officeDocument/2006/relationships/image" Target="../media/image104.png"/><Relationship Id="rId10" Type="http://schemas.openxmlformats.org/officeDocument/2006/relationships/image" Target="../media/image124.png"/><Relationship Id="rId4" Type="http://schemas.microsoft.com/office/2007/relationships/hdphoto" Target="../media/hdphoto1.wdp"/><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Q-001/MPHY0050/blob/5f5d2e11a415e6aa46dc84766b33b26cf996f5de/Lecture7/Practical_2_Longitudinal_Image_ConvAttention_ConvSSM.ipynb"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1999538"/>
            <a:ext cx="7886700" cy="994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A4DBE8"/>
              </a:buClr>
              <a:buSzPts val="3200"/>
              <a:buFont typeface="Arial"/>
              <a:buNone/>
            </a:pPr>
            <a:r>
              <a:rPr lang="en" sz="3000" dirty="0"/>
              <a:t>Longitudinal Analysis</a:t>
            </a:r>
            <a:endParaRPr sz="3000" dirty="0"/>
          </a:p>
          <a:p>
            <a:pPr marL="0" lvl="0" indent="0" algn="l" rtl="0">
              <a:lnSpc>
                <a:spcPct val="90000"/>
              </a:lnSpc>
              <a:spcBef>
                <a:spcPts val="0"/>
              </a:spcBef>
              <a:spcAft>
                <a:spcPts val="0"/>
              </a:spcAft>
              <a:buClr>
                <a:srgbClr val="A4DBE8"/>
              </a:buClr>
              <a:buSzPts val="3200"/>
              <a:buFont typeface="Arial"/>
              <a:buNone/>
            </a:pPr>
            <a:endParaRPr sz="3000" dirty="0"/>
          </a:p>
        </p:txBody>
      </p:sp>
      <p:sp>
        <p:nvSpPr>
          <p:cNvPr id="96" name="Google Shape;96;p20"/>
          <p:cNvSpPr txBox="1">
            <a:spLocks noGrp="1"/>
          </p:cNvSpPr>
          <p:nvPr>
            <p:ph type="body" idx="2"/>
          </p:nvPr>
        </p:nvSpPr>
        <p:spPr>
          <a:xfrm>
            <a:off x="287999" y="288000"/>
            <a:ext cx="5489100" cy="293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1200"/>
              </a:spcAft>
              <a:buClr>
                <a:schemeClr val="dk1"/>
              </a:buClr>
              <a:buSzPts val="1100"/>
              <a:buNone/>
            </a:pPr>
            <a:r>
              <a:rPr lang="en" dirty="0"/>
              <a:t>MPHY0050 – Applied AI for Medical Imaging</a:t>
            </a:r>
            <a:endParaRPr dirty="0"/>
          </a:p>
        </p:txBody>
      </p:sp>
      <p:sp>
        <p:nvSpPr>
          <p:cNvPr id="97" name="Google Shape;97;p20"/>
          <p:cNvSpPr txBox="1"/>
          <p:nvPr/>
        </p:nvSpPr>
        <p:spPr>
          <a:xfrm>
            <a:off x="3315150" y="2496638"/>
            <a:ext cx="2513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t>02 Feb 2026 - Session 7</a:t>
            </a:r>
            <a:endParaRPr sz="1500" b="1" dirty="0"/>
          </a:p>
        </p:txBody>
      </p:sp>
      <p:sp>
        <p:nvSpPr>
          <p:cNvPr id="2" name="Subtitle 2">
            <a:extLst>
              <a:ext uri="{FF2B5EF4-FFF2-40B4-BE49-F238E27FC236}">
                <a16:creationId xmlns:a16="http://schemas.microsoft.com/office/drawing/2014/main" id="{339DADFB-22D2-BEC4-AB8F-9C360ECF3B56}"/>
              </a:ext>
            </a:extLst>
          </p:cNvPr>
          <p:cNvSpPr txBox="1">
            <a:spLocks/>
          </p:cNvSpPr>
          <p:nvPr/>
        </p:nvSpPr>
        <p:spPr>
          <a:xfrm>
            <a:off x="628648" y="3035032"/>
            <a:ext cx="7886701" cy="1377144"/>
          </a:xfrm>
          <a:prstGeom prst="rect">
            <a:avLst/>
          </a:prstGeom>
        </p:spPr>
        <p:txBody>
          <a:bodyPr vert="horz" lIns="91440" tIns="45720" rIns="91440" bIns="45720" rtlCol="0">
            <a:noAutofit/>
          </a:bodyPr>
          <a:lstStyle>
            <a:lvl1pPr marL="90000" indent="-90000" algn="l" defTabSz="685800" rtl="0" eaLnBrk="1" latinLnBrk="0" hangingPunct="1">
              <a:lnSpc>
                <a:spcPct val="90000"/>
              </a:lnSpc>
              <a:spcBef>
                <a:spcPts val="750"/>
              </a:spcBef>
              <a:buFont typeface="Arial" panose="020B0604020202020204" pitchFamily="34" charset="0"/>
              <a:buChar char="•"/>
              <a:defRPr sz="2800" b="1" kern="1200">
                <a:solidFill>
                  <a:schemeClr val="tx1"/>
                </a:solidFill>
                <a:latin typeface="Arial" charset="0"/>
                <a:ea typeface="Arial" charset="0"/>
                <a:cs typeface="Arial" charset="0"/>
              </a:defRPr>
            </a:lvl1pPr>
            <a:lvl2pPr marL="90000" indent="-9000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Arial" charset="0"/>
                <a:ea typeface="Arial" charset="0"/>
                <a:cs typeface="Arial" charset="0"/>
              </a:defRPr>
            </a:lvl2pPr>
            <a:lvl3pPr marL="90000" indent="-90000" algn="l" defTabSz="685800" rtl="0" eaLnBrk="1" latinLnBrk="0" hangingPunct="1">
              <a:lnSpc>
                <a:spcPct val="90000"/>
              </a:lnSpc>
              <a:spcBef>
                <a:spcPts val="375"/>
              </a:spcBef>
              <a:buFont typeface="Arial" panose="020B0604020202020204" pitchFamily="34" charset="0"/>
              <a:buChar char="•"/>
              <a:defRPr sz="1400" b="1" kern="1200">
                <a:solidFill>
                  <a:schemeClr val="tx1"/>
                </a:solidFill>
                <a:latin typeface="Arial" charset="0"/>
                <a:ea typeface="Arial" charset="0"/>
                <a:cs typeface="Arial" charset="0"/>
              </a:defRPr>
            </a:lvl3pPr>
            <a:lvl4pPr marL="90000" indent="-9000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charset="0"/>
                <a:ea typeface="Arial" charset="0"/>
                <a:cs typeface="Arial" charset="0"/>
              </a:defRPr>
            </a:lvl4pPr>
            <a:lvl5pPr marL="90000" indent="-90000" algn="l" defTabSz="685800" rtl="0" eaLnBrk="1" latinLnBrk="0" hangingPunct="1">
              <a:lnSpc>
                <a:spcPct val="90000"/>
              </a:lnSpc>
              <a:spcBef>
                <a:spcPts val="375"/>
              </a:spcBef>
              <a:buFont typeface="Arial" panose="020B0604020202020204" pitchFamily="34" charset="0"/>
              <a:buChar char="•"/>
              <a:defRPr sz="1000" b="1"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Aft>
                <a:spcPts val="500"/>
              </a:spcAft>
              <a:buNone/>
            </a:pPr>
            <a:r>
              <a:rPr lang="en-US" sz="1800" dirty="0">
                <a:latin typeface="Georgia" panose="02040502050405020303" pitchFamily="18" charset="0"/>
              </a:rPr>
              <a:t>Tianqi Yang</a:t>
            </a:r>
          </a:p>
          <a:p>
            <a:pPr marL="0" indent="0" algn="ctr">
              <a:lnSpc>
                <a:spcPct val="100000"/>
              </a:lnSpc>
              <a:spcBef>
                <a:spcPts val="0"/>
              </a:spcBef>
              <a:spcAft>
                <a:spcPts val="500"/>
              </a:spcAft>
              <a:buNone/>
            </a:pPr>
            <a:r>
              <a:rPr lang="en-US" sz="1400" dirty="0">
                <a:latin typeface="Georgia" panose="02040502050405020303" pitchFamily="18" charset="0"/>
              </a:rPr>
              <a:t>tianqi.yang@ucl.ac.uk</a:t>
            </a:r>
          </a:p>
          <a:p>
            <a:pPr marL="0" indent="0" algn="ctr">
              <a:lnSpc>
                <a:spcPct val="100000"/>
              </a:lnSpc>
              <a:spcBef>
                <a:spcPts val="0"/>
              </a:spcBef>
              <a:spcAft>
                <a:spcPts val="500"/>
              </a:spcAft>
              <a:buNone/>
            </a:pPr>
            <a:r>
              <a:rPr lang="en-GB" sz="1400" b="0" dirty="0">
                <a:latin typeface="Georgia" panose="02040502050405020303" pitchFamily="18" charset="0"/>
              </a:rPr>
              <a:t>UCL Hawkes Institute,</a:t>
            </a:r>
            <a:br>
              <a:rPr lang="en-GB" sz="1400" dirty="0">
                <a:latin typeface="Georgia" panose="02040502050405020303" pitchFamily="18" charset="0"/>
              </a:rPr>
            </a:br>
            <a:r>
              <a:rPr lang="en-GB" sz="1400" b="0" dirty="0">
                <a:latin typeface="Georgia" panose="02040502050405020303" pitchFamily="18" charset="0"/>
              </a:rPr>
              <a:t>Computer Science,</a:t>
            </a:r>
            <a:br>
              <a:rPr lang="en-GB" sz="1400" dirty="0">
                <a:latin typeface="Georgia" panose="02040502050405020303" pitchFamily="18" charset="0"/>
              </a:rPr>
            </a:br>
            <a:r>
              <a:rPr lang="en-GB" sz="1400" b="0" dirty="0">
                <a:latin typeface="Georgia" panose="02040502050405020303" pitchFamily="18" charset="0"/>
              </a:rPr>
              <a:t>University College London, 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BA940189-41DA-7A1D-52CA-FACE06E445C0}"/>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1688CBC6-A161-5C4C-D3F6-8739270A414F}"/>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Recurrent Neural Networks (RNNs)</a:t>
            </a:r>
          </a:p>
        </p:txBody>
      </p:sp>
      <p:pic>
        <p:nvPicPr>
          <p:cNvPr id="23" name="Picture 22">
            <a:extLst>
              <a:ext uri="{FF2B5EF4-FFF2-40B4-BE49-F238E27FC236}">
                <a16:creationId xmlns:a16="http://schemas.microsoft.com/office/drawing/2014/main" id="{66FEBADD-2140-0291-D74D-AB0C56475E01}"/>
              </a:ext>
            </a:extLst>
          </p:cNvPr>
          <p:cNvPicPr>
            <a:picLocks noChangeAspect="1"/>
          </p:cNvPicPr>
          <p:nvPr/>
        </p:nvPicPr>
        <p:blipFill>
          <a:blip r:embed="rId3"/>
          <a:stretch>
            <a:fillRect/>
          </a:stretch>
        </p:blipFill>
        <p:spPr>
          <a:xfrm>
            <a:off x="1562222" y="1250866"/>
            <a:ext cx="5563492" cy="2641768"/>
          </a:xfrm>
          <a:prstGeom prst="rect">
            <a:avLst/>
          </a:prstGeom>
        </p:spPr>
      </p:pic>
    </p:spTree>
    <p:extLst>
      <p:ext uri="{BB962C8B-B14F-4D97-AF65-F5344CB8AC3E}">
        <p14:creationId xmlns:p14="http://schemas.microsoft.com/office/powerpoint/2010/main" val="1251399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Architecture of a Traditional RNN</a:t>
            </a:r>
            <a:endParaRPr sz="2800" dirty="0"/>
          </a:p>
        </p:txBody>
      </p:sp>
      <p:sp>
        <p:nvSpPr>
          <p:cNvPr id="3" name="Oval 2">
            <a:extLst>
              <a:ext uri="{FF2B5EF4-FFF2-40B4-BE49-F238E27FC236}">
                <a16:creationId xmlns:a16="http://schemas.microsoft.com/office/drawing/2014/main" id="{352AFAAB-2924-C8BF-E6ED-AB1359B32056}"/>
              </a:ext>
            </a:extLst>
          </p:cNvPr>
          <p:cNvSpPr>
            <a:spLocks noChangeAspect="1"/>
          </p:cNvSpPr>
          <p:nvPr/>
        </p:nvSpPr>
        <p:spPr>
          <a:xfrm>
            <a:off x="1291325" y="2778797"/>
            <a:ext cx="756000" cy="756000"/>
          </a:xfrm>
          <a:prstGeom prst="ellipse">
            <a:avLst/>
          </a:prstGeom>
          <a:solidFill>
            <a:schemeClr val="accent4">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tx1"/>
                </a:solidFill>
              </a:rPr>
              <a:t>Input</a:t>
            </a:r>
          </a:p>
        </p:txBody>
      </p:sp>
      <p:cxnSp>
        <p:nvCxnSpPr>
          <p:cNvPr id="6" name="Straight Arrow Connector 5">
            <a:extLst>
              <a:ext uri="{FF2B5EF4-FFF2-40B4-BE49-F238E27FC236}">
                <a16:creationId xmlns:a16="http://schemas.microsoft.com/office/drawing/2014/main" id="{D1640098-FE9B-A66E-BE9B-5B92769B553C}"/>
              </a:ext>
            </a:extLst>
          </p:cNvPr>
          <p:cNvCxnSpPr>
            <a:cxnSpLocks/>
            <a:stCxn id="3" idx="6"/>
          </p:cNvCxnSpPr>
          <p:nvPr/>
        </p:nvCxnSpPr>
        <p:spPr>
          <a:xfrm>
            <a:off x="2047325" y="3156797"/>
            <a:ext cx="702656"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60B7F8-A820-B63B-97C8-9FF3C628EC32}"/>
              </a:ext>
            </a:extLst>
          </p:cNvPr>
          <p:cNvSpPr txBox="1"/>
          <p:nvPr/>
        </p:nvSpPr>
        <p:spPr>
          <a:xfrm>
            <a:off x="3776688" y="4071888"/>
            <a:ext cx="3238951" cy="307777"/>
          </a:xfrm>
          <a:prstGeom prst="rect">
            <a:avLst/>
          </a:prstGeom>
          <a:noFill/>
        </p:spPr>
        <p:txBody>
          <a:bodyPr wrap="square">
            <a:spAutoFit/>
          </a:bodyPr>
          <a:lstStyle/>
          <a:p>
            <a:pPr algn="ctr"/>
            <a:r>
              <a:rPr lang="en-GB" sz="1400" b="1" dirty="0">
                <a:solidFill>
                  <a:schemeClr val="tx1"/>
                </a:solidFill>
              </a:rPr>
              <a:t>RNN in Two Time Points</a:t>
            </a:r>
            <a:endParaRPr lang="en-GB" b="1" dirty="0"/>
          </a:p>
        </p:txBody>
      </p:sp>
      <p:pic>
        <p:nvPicPr>
          <p:cNvPr id="17" name="Picture 2" descr="Imaging Techniques in Alzheimer's Disease: A Review of Applications in  Early Diagnosis and Longitudinal Monitoring">
            <a:extLst>
              <a:ext uri="{FF2B5EF4-FFF2-40B4-BE49-F238E27FC236}">
                <a16:creationId xmlns:a16="http://schemas.microsoft.com/office/drawing/2014/main" id="{B63BC527-3A56-1090-5F59-559F238CE9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8" t="24148" r="52214" b="14982"/>
          <a:stretch/>
        </p:blipFill>
        <p:spPr bwMode="auto">
          <a:xfrm>
            <a:off x="1079316" y="3650036"/>
            <a:ext cx="590009" cy="5757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ing Techniques in Alzheimer's Disease: A Review of Applications in  Early Diagnosis and Longitudinal Monitoring">
            <a:extLst>
              <a:ext uri="{FF2B5EF4-FFF2-40B4-BE49-F238E27FC236}">
                <a16:creationId xmlns:a16="http://schemas.microsoft.com/office/drawing/2014/main" id="{26EF5260-6D96-25B2-923D-CBC6CA9FF2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46" t="24148" r="17493" b="16173"/>
          <a:stretch/>
        </p:blipFill>
        <p:spPr bwMode="auto">
          <a:xfrm>
            <a:off x="1669325" y="3650036"/>
            <a:ext cx="590009" cy="5757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A323DD9-2095-9953-23ED-8EA44179FAF1}"/>
              </a:ext>
            </a:extLst>
          </p:cNvPr>
          <p:cNvSpPr txBox="1"/>
          <p:nvPr/>
        </p:nvSpPr>
        <p:spPr>
          <a:xfrm>
            <a:off x="1166797" y="4237710"/>
            <a:ext cx="415047" cy="276999"/>
          </a:xfrm>
          <a:prstGeom prst="rect">
            <a:avLst/>
          </a:prstGeom>
          <a:noFill/>
        </p:spPr>
        <p:txBody>
          <a:bodyPr wrap="square" rtlCol="0">
            <a:spAutoFit/>
          </a:bodyPr>
          <a:lstStyle/>
          <a:p>
            <a:pPr algn="ctr"/>
            <a:r>
              <a:rPr lang="en-GB" sz="1200" dirty="0"/>
              <a:t>X</a:t>
            </a:r>
            <a:r>
              <a:rPr lang="en-GB" sz="1200" baseline="-25000" dirty="0"/>
              <a:t>t-1</a:t>
            </a:r>
          </a:p>
        </p:txBody>
      </p:sp>
      <p:sp>
        <p:nvSpPr>
          <p:cNvPr id="20" name="TextBox 19">
            <a:extLst>
              <a:ext uri="{FF2B5EF4-FFF2-40B4-BE49-F238E27FC236}">
                <a16:creationId xmlns:a16="http://schemas.microsoft.com/office/drawing/2014/main" id="{A68730FD-D154-D858-0BAD-9511C8114003}"/>
              </a:ext>
            </a:extLst>
          </p:cNvPr>
          <p:cNvSpPr txBox="1"/>
          <p:nvPr/>
        </p:nvSpPr>
        <p:spPr>
          <a:xfrm>
            <a:off x="1802247" y="4237710"/>
            <a:ext cx="324163" cy="276999"/>
          </a:xfrm>
          <a:prstGeom prst="rect">
            <a:avLst/>
          </a:prstGeom>
          <a:noFill/>
        </p:spPr>
        <p:txBody>
          <a:bodyPr wrap="square" rtlCol="0">
            <a:spAutoFit/>
          </a:bodyPr>
          <a:lstStyle/>
          <a:p>
            <a:pPr algn="ctr"/>
            <a:r>
              <a:rPr lang="en-GB" sz="1200" dirty="0" err="1"/>
              <a:t>X</a:t>
            </a:r>
            <a:r>
              <a:rPr lang="en-GB" sz="1200" baseline="-25000" dirty="0" err="1"/>
              <a:t>t</a:t>
            </a:r>
            <a:endParaRPr lang="en-GB" sz="1200" baseline="-25000" dirty="0"/>
          </a:p>
        </p:txBody>
      </p:sp>
      <p:sp>
        <p:nvSpPr>
          <p:cNvPr id="21" name="Rounded Rectangle 20">
            <a:extLst>
              <a:ext uri="{FF2B5EF4-FFF2-40B4-BE49-F238E27FC236}">
                <a16:creationId xmlns:a16="http://schemas.microsoft.com/office/drawing/2014/main" id="{F6236B19-671E-FB7B-D567-5CF5A6806119}"/>
              </a:ext>
            </a:extLst>
          </p:cNvPr>
          <p:cNvSpPr/>
          <p:nvPr/>
        </p:nvSpPr>
        <p:spPr>
          <a:xfrm>
            <a:off x="2749981" y="2846129"/>
            <a:ext cx="1026707" cy="621336"/>
          </a:xfrm>
          <a:prstGeom prst="roundRect">
            <a:avLst>
              <a:gd name="adj" fmla="val 7564"/>
            </a:avLst>
          </a:prstGeom>
          <a:solidFill>
            <a:schemeClr val="accent6">
              <a:lumMod val="40000"/>
              <a:lumOff val="6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Feature Extraction</a:t>
            </a:r>
          </a:p>
        </p:txBody>
      </p:sp>
      <p:graphicFrame>
        <p:nvGraphicFramePr>
          <p:cNvPr id="23" name="Table 22">
            <a:extLst>
              <a:ext uri="{FF2B5EF4-FFF2-40B4-BE49-F238E27FC236}">
                <a16:creationId xmlns:a16="http://schemas.microsoft.com/office/drawing/2014/main" id="{3DA570AC-A8B0-7319-DED5-E86B31FBD58C}"/>
              </a:ext>
            </a:extLst>
          </p:cNvPr>
          <p:cNvGraphicFramePr>
            <a:graphicFrameLocks noGrp="1"/>
          </p:cNvGraphicFramePr>
          <p:nvPr>
            <p:extLst>
              <p:ext uri="{D42A27DB-BD31-4B8C-83A1-F6EECF244321}">
                <p14:modId xmlns:p14="http://schemas.microsoft.com/office/powerpoint/2010/main" val="274568781"/>
              </p:ext>
            </p:extLst>
          </p:nvPr>
        </p:nvGraphicFramePr>
        <p:xfrm>
          <a:off x="3949932" y="2941655"/>
          <a:ext cx="752215" cy="213360"/>
        </p:xfrm>
        <a:graphic>
          <a:graphicData uri="http://schemas.openxmlformats.org/drawingml/2006/table">
            <a:tbl>
              <a:tblPr firstRow="1" bandRow="1">
                <a:tableStyleId>{5C22544A-7EE6-4342-B048-85BDC9FD1C3A}</a:tableStyleId>
              </a:tblPr>
              <a:tblGrid>
                <a:gridCol w="150443">
                  <a:extLst>
                    <a:ext uri="{9D8B030D-6E8A-4147-A177-3AD203B41FA5}">
                      <a16:colId xmlns:a16="http://schemas.microsoft.com/office/drawing/2014/main" val="3448427724"/>
                    </a:ext>
                  </a:extLst>
                </a:gridCol>
                <a:gridCol w="150443">
                  <a:extLst>
                    <a:ext uri="{9D8B030D-6E8A-4147-A177-3AD203B41FA5}">
                      <a16:colId xmlns:a16="http://schemas.microsoft.com/office/drawing/2014/main" val="1358857688"/>
                    </a:ext>
                  </a:extLst>
                </a:gridCol>
                <a:gridCol w="150443">
                  <a:extLst>
                    <a:ext uri="{9D8B030D-6E8A-4147-A177-3AD203B41FA5}">
                      <a16:colId xmlns:a16="http://schemas.microsoft.com/office/drawing/2014/main" val="1337351364"/>
                    </a:ext>
                  </a:extLst>
                </a:gridCol>
                <a:gridCol w="150443">
                  <a:extLst>
                    <a:ext uri="{9D8B030D-6E8A-4147-A177-3AD203B41FA5}">
                      <a16:colId xmlns:a16="http://schemas.microsoft.com/office/drawing/2014/main" val="1482320505"/>
                    </a:ext>
                  </a:extLst>
                </a:gridCol>
                <a:gridCol w="150443">
                  <a:extLst>
                    <a:ext uri="{9D8B030D-6E8A-4147-A177-3AD203B41FA5}">
                      <a16:colId xmlns:a16="http://schemas.microsoft.com/office/drawing/2014/main" val="3493999552"/>
                    </a:ext>
                  </a:extLst>
                </a:gridCol>
              </a:tblGrid>
              <a:tr h="97145">
                <a:tc>
                  <a:txBody>
                    <a:bodyPr/>
                    <a:lstStyle/>
                    <a:p>
                      <a:endParaRPr lang="en-GB"/>
                    </a:p>
                  </a:txBody>
                  <a:tcPr marL="0" marR="0" marT="0" marB="0"/>
                </a:tc>
                <a:tc>
                  <a:txBody>
                    <a:bodyPr/>
                    <a:lstStyle/>
                    <a:p>
                      <a:endParaRPr lang="en-GB" dirty="0"/>
                    </a:p>
                  </a:txBody>
                  <a:tcPr marL="0" marR="0" marT="0" marB="0">
                    <a:solidFill>
                      <a:schemeClr val="accent2">
                        <a:lumMod val="75000"/>
                      </a:schemeClr>
                    </a:solidFill>
                  </a:tcPr>
                </a:tc>
                <a:tc>
                  <a:txBody>
                    <a:bodyPr/>
                    <a:lstStyle/>
                    <a:p>
                      <a:endParaRPr lang="en-GB" dirty="0"/>
                    </a:p>
                  </a:txBody>
                  <a:tcPr marL="0" marR="0" marT="0" marB="0">
                    <a:solidFill>
                      <a:srgbClr val="002060"/>
                    </a:solidFill>
                  </a:tcPr>
                </a:tc>
                <a:tc>
                  <a:txBody>
                    <a:bodyPr/>
                    <a:lstStyle/>
                    <a:p>
                      <a:endParaRPr lang="en-GB" dirty="0"/>
                    </a:p>
                  </a:txBody>
                  <a:tcPr marL="0" marR="0" marT="0" marB="0">
                    <a:solidFill>
                      <a:srgbClr val="7030A0"/>
                    </a:solidFill>
                  </a:tcPr>
                </a:tc>
                <a:tc>
                  <a:txBody>
                    <a:bodyPr/>
                    <a:lstStyle/>
                    <a:p>
                      <a:endParaRPr lang="en-GB" dirty="0"/>
                    </a:p>
                  </a:txBody>
                  <a:tcPr marL="0" marR="0" marT="0" marB="0">
                    <a:solidFill>
                      <a:srgbClr val="FFC000"/>
                    </a:solidFill>
                  </a:tcPr>
                </a:tc>
                <a:extLst>
                  <a:ext uri="{0D108BD9-81ED-4DB2-BD59-A6C34878D82A}">
                    <a16:rowId xmlns:a16="http://schemas.microsoft.com/office/drawing/2014/main" val="319392797"/>
                  </a:ext>
                </a:extLst>
              </a:tr>
            </a:tbl>
          </a:graphicData>
        </a:graphic>
      </p:graphicFrame>
      <p:graphicFrame>
        <p:nvGraphicFramePr>
          <p:cNvPr id="24" name="Table 23">
            <a:extLst>
              <a:ext uri="{FF2B5EF4-FFF2-40B4-BE49-F238E27FC236}">
                <a16:creationId xmlns:a16="http://schemas.microsoft.com/office/drawing/2014/main" id="{8E72ED96-A795-5492-1AAB-CBDFFF2E9876}"/>
              </a:ext>
            </a:extLst>
          </p:cNvPr>
          <p:cNvGraphicFramePr>
            <a:graphicFrameLocks noGrp="1"/>
          </p:cNvGraphicFramePr>
          <p:nvPr>
            <p:extLst>
              <p:ext uri="{D42A27DB-BD31-4B8C-83A1-F6EECF244321}">
                <p14:modId xmlns:p14="http://schemas.microsoft.com/office/powerpoint/2010/main" val="3612307655"/>
              </p:ext>
            </p:extLst>
          </p:nvPr>
        </p:nvGraphicFramePr>
        <p:xfrm>
          <a:off x="4826686" y="2941655"/>
          <a:ext cx="752215" cy="213360"/>
        </p:xfrm>
        <a:graphic>
          <a:graphicData uri="http://schemas.openxmlformats.org/drawingml/2006/table">
            <a:tbl>
              <a:tblPr firstRow="1" bandRow="1">
                <a:tableStyleId>{5C22544A-7EE6-4342-B048-85BDC9FD1C3A}</a:tableStyleId>
              </a:tblPr>
              <a:tblGrid>
                <a:gridCol w="150443">
                  <a:extLst>
                    <a:ext uri="{9D8B030D-6E8A-4147-A177-3AD203B41FA5}">
                      <a16:colId xmlns:a16="http://schemas.microsoft.com/office/drawing/2014/main" val="3448427724"/>
                    </a:ext>
                  </a:extLst>
                </a:gridCol>
                <a:gridCol w="150443">
                  <a:extLst>
                    <a:ext uri="{9D8B030D-6E8A-4147-A177-3AD203B41FA5}">
                      <a16:colId xmlns:a16="http://schemas.microsoft.com/office/drawing/2014/main" val="1358857688"/>
                    </a:ext>
                  </a:extLst>
                </a:gridCol>
                <a:gridCol w="150443">
                  <a:extLst>
                    <a:ext uri="{9D8B030D-6E8A-4147-A177-3AD203B41FA5}">
                      <a16:colId xmlns:a16="http://schemas.microsoft.com/office/drawing/2014/main" val="1337351364"/>
                    </a:ext>
                  </a:extLst>
                </a:gridCol>
                <a:gridCol w="150443">
                  <a:extLst>
                    <a:ext uri="{9D8B030D-6E8A-4147-A177-3AD203B41FA5}">
                      <a16:colId xmlns:a16="http://schemas.microsoft.com/office/drawing/2014/main" val="1482320505"/>
                    </a:ext>
                  </a:extLst>
                </a:gridCol>
                <a:gridCol w="150443">
                  <a:extLst>
                    <a:ext uri="{9D8B030D-6E8A-4147-A177-3AD203B41FA5}">
                      <a16:colId xmlns:a16="http://schemas.microsoft.com/office/drawing/2014/main" val="3493999552"/>
                    </a:ext>
                  </a:extLst>
                </a:gridCol>
              </a:tblGrid>
              <a:tr h="97145">
                <a:tc>
                  <a:txBody>
                    <a:bodyPr/>
                    <a:lstStyle/>
                    <a:p>
                      <a:endParaRPr lang="en-GB" dirty="0"/>
                    </a:p>
                  </a:txBody>
                  <a:tcPr marL="0" marR="0" marT="0" marB="0">
                    <a:solidFill>
                      <a:schemeClr val="accent1">
                        <a:lumMod val="60000"/>
                        <a:lumOff val="40000"/>
                      </a:schemeClr>
                    </a:solidFill>
                  </a:tcPr>
                </a:tc>
                <a:tc>
                  <a:txBody>
                    <a:bodyPr/>
                    <a:lstStyle/>
                    <a:p>
                      <a:endParaRPr lang="en-GB" dirty="0"/>
                    </a:p>
                  </a:txBody>
                  <a:tcPr marL="0" marR="0" marT="0" marB="0">
                    <a:solidFill>
                      <a:schemeClr val="accent2">
                        <a:lumMod val="60000"/>
                        <a:lumOff val="40000"/>
                      </a:schemeClr>
                    </a:solidFill>
                  </a:tcPr>
                </a:tc>
                <a:tc>
                  <a:txBody>
                    <a:bodyPr/>
                    <a:lstStyle/>
                    <a:p>
                      <a:endParaRPr lang="en-GB" dirty="0"/>
                    </a:p>
                  </a:txBody>
                  <a:tcPr marL="0" marR="0" marT="0" marB="0">
                    <a:solidFill>
                      <a:schemeClr val="bg2">
                        <a:lumMod val="75000"/>
                      </a:schemeClr>
                    </a:solidFill>
                  </a:tcPr>
                </a:tc>
                <a:tc>
                  <a:txBody>
                    <a:bodyPr/>
                    <a:lstStyle/>
                    <a:p>
                      <a:endParaRPr lang="en-GB" dirty="0"/>
                    </a:p>
                  </a:txBody>
                  <a:tcPr marL="0" marR="0" marT="0" marB="0">
                    <a:solidFill>
                      <a:schemeClr val="accent6">
                        <a:lumMod val="40000"/>
                        <a:lumOff val="60000"/>
                      </a:schemeClr>
                    </a:solidFill>
                  </a:tcPr>
                </a:tc>
                <a:tc>
                  <a:txBody>
                    <a:bodyPr/>
                    <a:lstStyle/>
                    <a:p>
                      <a:endParaRPr lang="en-GB" dirty="0"/>
                    </a:p>
                  </a:txBody>
                  <a:tcPr marL="0" marR="0" marT="0" marB="0">
                    <a:solidFill>
                      <a:schemeClr val="tx2">
                        <a:lumMod val="25000"/>
                      </a:schemeClr>
                    </a:solidFill>
                  </a:tcPr>
                </a:tc>
                <a:extLst>
                  <a:ext uri="{0D108BD9-81ED-4DB2-BD59-A6C34878D82A}">
                    <a16:rowId xmlns:a16="http://schemas.microsoft.com/office/drawing/2014/main" val="319392797"/>
                  </a:ext>
                </a:extLst>
              </a:tr>
            </a:tbl>
          </a:graphicData>
        </a:graphic>
      </p:graphicFrame>
      <p:sp>
        <p:nvSpPr>
          <p:cNvPr id="26" name="TextBox 25">
            <a:extLst>
              <a:ext uri="{FF2B5EF4-FFF2-40B4-BE49-F238E27FC236}">
                <a16:creationId xmlns:a16="http://schemas.microsoft.com/office/drawing/2014/main" id="{213BE427-ED72-6B0F-1717-694B00D0FD66}"/>
              </a:ext>
            </a:extLst>
          </p:cNvPr>
          <p:cNvSpPr txBox="1"/>
          <p:nvPr/>
        </p:nvSpPr>
        <p:spPr>
          <a:xfrm>
            <a:off x="3909846" y="3139917"/>
            <a:ext cx="832386" cy="215444"/>
          </a:xfrm>
          <a:prstGeom prst="rect">
            <a:avLst/>
          </a:prstGeom>
          <a:noFill/>
        </p:spPr>
        <p:txBody>
          <a:bodyPr wrap="square">
            <a:spAutoFit/>
          </a:bodyPr>
          <a:lstStyle/>
          <a:p>
            <a:pPr algn="ctr"/>
            <a:r>
              <a:rPr lang="en-GB" sz="800" dirty="0">
                <a:solidFill>
                  <a:schemeClr val="tx1"/>
                </a:solidFill>
              </a:rPr>
              <a:t>Feature (X</a:t>
            </a:r>
            <a:r>
              <a:rPr lang="en-GB" sz="800" baseline="-25000" dirty="0">
                <a:solidFill>
                  <a:schemeClr val="tx1"/>
                </a:solidFill>
              </a:rPr>
              <a:t>t-1</a:t>
            </a:r>
            <a:r>
              <a:rPr lang="en-GB" sz="800" dirty="0">
                <a:solidFill>
                  <a:schemeClr val="tx1"/>
                </a:solidFill>
              </a:rPr>
              <a:t>)</a:t>
            </a:r>
          </a:p>
        </p:txBody>
      </p:sp>
      <p:sp>
        <p:nvSpPr>
          <p:cNvPr id="27" name="TextBox 26">
            <a:extLst>
              <a:ext uri="{FF2B5EF4-FFF2-40B4-BE49-F238E27FC236}">
                <a16:creationId xmlns:a16="http://schemas.microsoft.com/office/drawing/2014/main" id="{0F664660-5EE6-53AF-535B-A584086FD559}"/>
              </a:ext>
            </a:extLst>
          </p:cNvPr>
          <p:cNvSpPr txBox="1"/>
          <p:nvPr/>
        </p:nvSpPr>
        <p:spPr>
          <a:xfrm>
            <a:off x="4789362" y="3146421"/>
            <a:ext cx="832386" cy="215444"/>
          </a:xfrm>
          <a:prstGeom prst="rect">
            <a:avLst/>
          </a:prstGeom>
          <a:noFill/>
        </p:spPr>
        <p:txBody>
          <a:bodyPr wrap="square">
            <a:spAutoFit/>
          </a:bodyPr>
          <a:lstStyle/>
          <a:p>
            <a:pPr algn="ctr"/>
            <a:r>
              <a:rPr lang="en-GB" sz="800" dirty="0">
                <a:solidFill>
                  <a:schemeClr val="tx1"/>
                </a:solidFill>
              </a:rPr>
              <a:t>Feature (</a:t>
            </a:r>
            <a:r>
              <a:rPr lang="en-GB" sz="800" dirty="0" err="1">
                <a:solidFill>
                  <a:schemeClr val="tx1"/>
                </a:solidFill>
              </a:rPr>
              <a:t>X</a:t>
            </a:r>
            <a:r>
              <a:rPr lang="en-GB" sz="800" baseline="-25000" dirty="0" err="1">
                <a:solidFill>
                  <a:schemeClr val="tx1"/>
                </a:solidFill>
              </a:rPr>
              <a:t>t</a:t>
            </a:r>
            <a:r>
              <a:rPr lang="en-GB" sz="800" dirty="0">
                <a:solidFill>
                  <a:schemeClr val="tx1"/>
                </a:solidFill>
              </a:rPr>
              <a:t>)</a:t>
            </a:r>
          </a:p>
        </p:txBody>
      </p:sp>
      <p:grpSp>
        <p:nvGrpSpPr>
          <p:cNvPr id="2" name="Group 1">
            <a:extLst>
              <a:ext uri="{FF2B5EF4-FFF2-40B4-BE49-F238E27FC236}">
                <a16:creationId xmlns:a16="http://schemas.microsoft.com/office/drawing/2014/main" id="{F4D03C37-9F03-7441-B583-F713E4B77B83}"/>
              </a:ext>
            </a:extLst>
          </p:cNvPr>
          <p:cNvGrpSpPr/>
          <p:nvPr/>
        </p:nvGrpSpPr>
        <p:grpSpPr>
          <a:xfrm>
            <a:off x="3943400" y="1063137"/>
            <a:ext cx="4057333" cy="1749076"/>
            <a:chOff x="3943400" y="1063137"/>
            <a:chExt cx="4057333" cy="1749076"/>
          </a:xfrm>
        </p:grpSpPr>
        <p:sp>
          <p:nvSpPr>
            <p:cNvPr id="5" name="Oval 4">
              <a:extLst>
                <a:ext uri="{FF2B5EF4-FFF2-40B4-BE49-F238E27FC236}">
                  <a16:creationId xmlns:a16="http://schemas.microsoft.com/office/drawing/2014/main" id="{BD7AD3E8-DF7A-3B5F-4EE3-40C2B58B77D1}"/>
                </a:ext>
              </a:extLst>
            </p:cNvPr>
            <p:cNvSpPr>
              <a:spLocks noChangeAspect="1"/>
            </p:cNvSpPr>
            <p:nvPr/>
          </p:nvSpPr>
          <p:spPr>
            <a:xfrm>
              <a:off x="7244733" y="1524856"/>
              <a:ext cx="756000" cy="756000"/>
            </a:xfrm>
            <a:prstGeom prst="ellipse">
              <a:avLst/>
            </a:prstGeom>
            <a:solidFill>
              <a:schemeClr val="accent4">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tx1"/>
                  </a:solidFill>
                </a:rPr>
                <a:t>Output</a:t>
              </a:r>
            </a:p>
          </p:txBody>
        </p:sp>
        <p:cxnSp>
          <p:nvCxnSpPr>
            <p:cNvPr id="7" name="Straight Arrow Connector 6">
              <a:extLst>
                <a:ext uri="{FF2B5EF4-FFF2-40B4-BE49-F238E27FC236}">
                  <a16:creationId xmlns:a16="http://schemas.microsoft.com/office/drawing/2014/main" id="{9530A41E-D23A-A0E0-3DEB-C6F5EDDBE2EF}"/>
                </a:ext>
              </a:extLst>
            </p:cNvPr>
            <p:cNvCxnSpPr>
              <a:cxnSpLocks/>
              <a:endCxn id="5" idx="2"/>
            </p:cNvCxnSpPr>
            <p:nvPr/>
          </p:nvCxnSpPr>
          <p:spPr>
            <a:xfrm>
              <a:off x="6433441" y="1902856"/>
              <a:ext cx="811292"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5B6B8D0-7028-0567-B306-D4B0B0B8F5C9}"/>
                </a:ext>
              </a:extLst>
            </p:cNvPr>
            <p:cNvPicPr>
              <a:picLocks noChangeAspect="1"/>
            </p:cNvPicPr>
            <p:nvPr/>
          </p:nvPicPr>
          <p:blipFill>
            <a:blip r:embed="rId4"/>
            <a:srcRect l="697" r="35995"/>
            <a:stretch/>
          </p:blipFill>
          <p:spPr>
            <a:xfrm>
              <a:off x="3999491" y="1063137"/>
              <a:ext cx="2331959" cy="1749076"/>
            </a:xfrm>
            <a:prstGeom prst="rect">
              <a:avLst/>
            </a:prstGeom>
          </p:spPr>
        </p:pic>
        <p:sp>
          <p:nvSpPr>
            <p:cNvPr id="28" name="Rounded Rectangle 27">
              <a:extLst>
                <a:ext uri="{FF2B5EF4-FFF2-40B4-BE49-F238E27FC236}">
                  <a16:creationId xmlns:a16="http://schemas.microsoft.com/office/drawing/2014/main" id="{621DC10C-50E2-82E8-1225-DD87925A9777}"/>
                </a:ext>
              </a:extLst>
            </p:cNvPr>
            <p:cNvSpPr/>
            <p:nvPr/>
          </p:nvSpPr>
          <p:spPr>
            <a:xfrm>
              <a:off x="3943400" y="1126688"/>
              <a:ext cx="2466731" cy="1534439"/>
            </a:xfrm>
            <a:prstGeom prst="roundRect">
              <a:avLst>
                <a:gd name="adj" fmla="val 3100"/>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grpSp>
      <p:sp>
        <p:nvSpPr>
          <p:cNvPr id="29" name="Rounded Rectangle 28">
            <a:extLst>
              <a:ext uri="{FF2B5EF4-FFF2-40B4-BE49-F238E27FC236}">
                <a16:creationId xmlns:a16="http://schemas.microsoft.com/office/drawing/2014/main" id="{082E6074-24E1-C0E9-C56A-AF9543043AC7}"/>
              </a:ext>
            </a:extLst>
          </p:cNvPr>
          <p:cNvSpPr/>
          <p:nvPr/>
        </p:nvSpPr>
        <p:spPr>
          <a:xfrm>
            <a:off x="3909613" y="2778798"/>
            <a:ext cx="1712136" cy="688668"/>
          </a:xfrm>
          <a:prstGeom prst="roundRect">
            <a:avLst>
              <a:gd name="adj" fmla="val 3100"/>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cxnSp>
        <p:nvCxnSpPr>
          <p:cNvPr id="30" name="Straight Arrow Connector 29">
            <a:extLst>
              <a:ext uri="{FF2B5EF4-FFF2-40B4-BE49-F238E27FC236}">
                <a16:creationId xmlns:a16="http://schemas.microsoft.com/office/drawing/2014/main" id="{00C00E94-15D0-E9BA-E637-7FFC64130DA9}"/>
              </a:ext>
            </a:extLst>
          </p:cNvPr>
          <p:cNvCxnSpPr>
            <a:cxnSpLocks/>
            <a:stCxn id="23" idx="0"/>
          </p:cNvCxnSpPr>
          <p:nvPr/>
        </p:nvCxnSpPr>
        <p:spPr>
          <a:xfrm flipV="1">
            <a:off x="4326039" y="2620529"/>
            <a:ext cx="0" cy="321126"/>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9233F5-98BC-B863-8727-531120581B00}"/>
              </a:ext>
            </a:extLst>
          </p:cNvPr>
          <p:cNvCxnSpPr>
            <a:cxnSpLocks/>
            <a:stCxn id="24" idx="0"/>
          </p:cNvCxnSpPr>
          <p:nvPr/>
        </p:nvCxnSpPr>
        <p:spPr>
          <a:xfrm flipV="1">
            <a:off x="5202793" y="2620529"/>
            <a:ext cx="0" cy="321126"/>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C73C2F2D-1F41-BBC6-39E1-115BE046AD59}"/>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C619678B-D3B9-CB28-C55E-8639D22C7AFA}"/>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Recurrent Neural Networks (RNNs)</a:t>
            </a:r>
          </a:p>
        </p:txBody>
      </p:sp>
      <p:grpSp>
        <p:nvGrpSpPr>
          <p:cNvPr id="15" name="组合 14">
            <a:extLst>
              <a:ext uri="{FF2B5EF4-FFF2-40B4-BE49-F238E27FC236}">
                <a16:creationId xmlns:a16="http://schemas.microsoft.com/office/drawing/2014/main" id="{68ACA9EE-BED9-184D-C0AB-A6C72BC849D8}"/>
              </a:ext>
            </a:extLst>
          </p:cNvPr>
          <p:cNvGrpSpPr/>
          <p:nvPr/>
        </p:nvGrpSpPr>
        <p:grpSpPr>
          <a:xfrm>
            <a:off x="1058331" y="985439"/>
            <a:ext cx="3513669" cy="679858"/>
            <a:chOff x="2140764" y="2247761"/>
            <a:chExt cx="4970259" cy="962800"/>
          </a:xfrm>
        </p:grpSpPr>
        <p:grpSp>
          <p:nvGrpSpPr>
            <p:cNvPr id="14" name="组合 13">
              <a:extLst>
                <a:ext uri="{FF2B5EF4-FFF2-40B4-BE49-F238E27FC236}">
                  <a16:creationId xmlns:a16="http://schemas.microsoft.com/office/drawing/2014/main" id="{B8449A90-C311-8FD7-CB42-2594627CB9F2}"/>
                </a:ext>
              </a:extLst>
            </p:cNvPr>
            <p:cNvGrpSpPr/>
            <p:nvPr/>
          </p:nvGrpSpPr>
          <p:grpSpPr>
            <a:xfrm>
              <a:off x="2140764" y="2296161"/>
              <a:ext cx="4970259" cy="914400"/>
              <a:chOff x="655284" y="1559561"/>
              <a:chExt cx="4970259" cy="91440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9B1E434-85AC-255F-6149-BEF7D447C883}"/>
                      </a:ext>
                    </a:extLst>
                  </p:cNvPr>
                  <p:cNvSpPr>
                    <a:spLocks noChangeAspect="1"/>
                  </p:cNvSpPr>
                  <p:nvPr/>
                </p:nvSpPr>
                <p:spPr>
                  <a:xfrm>
                    <a:off x="655284" y="1559561"/>
                    <a:ext cx="914400" cy="9144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𝑋</m:t>
                          </m:r>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99B1E434-85AC-255F-6149-BEF7D447C883}"/>
                      </a:ext>
                    </a:extLst>
                  </p:cNvPr>
                  <p:cNvSpPr>
                    <a:spLocks noRot="1" noChangeAspect="1" noMove="1" noResize="1" noEditPoints="1" noAdjustHandles="1" noChangeArrowheads="1" noChangeShapeType="1" noTextEdit="1"/>
                  </p:cNvSpPr>
                  <p:nvPr/>
                </p:nvSpPr>
                <p:spPr>
                  <a:xfrm>
                    <a:off x="655284" y="1559561"/>
                    <a:ext cx="914400" cy="91440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FB48A03D-675B-964D-A958-A3AE4970A16D}"/>
                      </a:ext>
                    </a:extLst>
                  </p:cNvPr>
                  <p:cNvSpPr>
                    <a:spLocks noChangeAspect="1"/>
                  </p:cNvSpPr>
                  <p:nvPr/>
                </p:nvSpPr>
                <p:spPr>
                  <a:xfrm>
                    <a:off x="2629320" y="1559561"/>
                    <a:ext cx="914400" cy="9144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2" name="椭圆 21">
                    <a:extLst>
                      <a:ext uri="{FF2B5EF4-FFF2-40B4-BE49-F238E27FC236}">
                        <a16:creationId xmlns:a16="http://schemas.microsoft.com/office/drawing/2014/main" id="{FB48A03D-675B-964D-A958-A3AE4970A16D}"/>
                      </a:ext>
                    </a:extLst>
                  </p:cNvPr>
                  <p:cNvSpPr>
                    <a:spLocks noRot="1" noChangeAspect="1" noMove="1" noResize="1" noEditPoints="1" noAdjustHandles="1" noChangeArrowheads="1" noChangeShapeType="1" noTextEdit="1"/>
                  </p:cNvSpPr>
                  <p:nvPr/>
                </p:nvSpPr>
                <p:spPr>
                  <a:xfrm>
                    <a:off x="2629320" y="1559561"/>
                    <a:ext cx="914400" cy="91440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329D81B9-DC9A-28B9-079A-46E836E37901}"/>
                      </a:ext>
                    </a:extLst>
                  </p:cNvPr>
                  <p:cNvSpPr>
                    <a:spLocks noChangeAspect="1"/>
                  </p:cNvSpPr>
                  <p:nvPr/>
                </p:nvSpPr>
                <p:spPr>
                  <a:xfrm>
                    <a:off x="4711143" y="1559561"/>
                    <a:ext cx="914400" cy="9144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51" name="椭圆 50">
                    <a:extLst>
                      <a:ext uri="{FF2B5EF4-FFF2-40B4-BE49-F238E27FC236}">
                        <a16:creationId xmlns:a16="http://schemas.microsoft.com/office/drawing/2014/main" id="{329D81B9-DC9A-28B9-079A-46E836E37901}"/>
                      </a:ext>
                    </a:extLst>
                  </p:cNvPr>
                  <p:cNvSpPr>
                    <a:spLocks noRot="1" noChangeAspect="1" noMove="1" noResize="1" noEditPoints="1" noAdjustHandles="1" noChangeArrowheads="1" noChangeShapeType="1" noTextEdit="1"/>
                  </p:cNvSpPr>
                  <p:nvPr/>
                </p:nvSpPr>
                <p:spPr>
                  <a:xfrm>
                    <a:off x="4711143" y="1559561"/>
                    <a:ext cx="914400" cy="91440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69CF02C7-8103-FFDA-723C-B62B0F0849DC}"/>
                  </a:ext>
                </a:extLst>
              </p:cNvPr>
              <p:cNvCxnSpPr>
                <a:cxnSpLocks/>
                <a:stCxn id="9" idx="6"/>
                <a:endCxn id="22" idx="2"/>
              </p:cNvCxnSpPr>
              <p:nvPr/>
            </p:nvCxnSpPr>
            <p:spPr>
              <a:xfrm>
                <a:off x="1569684" y="2016761"/>
                <a:ext cx="10596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FAC38100-208F-C146-B736-F39A463828A5}"/>
                  </a:ext>
                </a:extLst>
              </p:cNvPr>
              <p:cNvCxnSpPr>
                <a:cxnSpLocks/>
                <a:stCxn id="22" idx="6"/>
                <a:endCxn id="51" idx="2"/>
              </p:cNvCxnSpPr>
              <p:nvPr/>
            </p:nvCxnSpPr>
            <p:spPr>
              <a:xfrm>
                <a:off x="3543720" y="2016761"/>
                <a:ext cx="11674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B557E6A-FEE8-6CC5-7641-367F32E22B79}"/>
                    </a:ext>
                  </a:extLst>
                </p:cNvPr>
                <p:cNvSpPr txBox="1"/>
                <p:nvPr/>
              </p:nvSpPr>
              <p:spPr>
                <a:xfrm>
                  <a:off x="3126952" y="2247762"/>
                  <a:ext cx="1083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1B557E6A-FEE8-6CC5-7641-367F32E22B79}"/>
                    </a:ext>
                  </a:extLst>
                </p:cNvPr>
                <p:cNvSpPr txBox="1">
                  <a:spLocks noRot="1" noChangeAspect="1" noMove="1" noResize="1" noEditPoints="1" noAdjustHandles="1" noChangeArrowheads="1" noChangeShapeType="1" noTextEdit="1"/>
                </p:cNvSpPr>
                <p:nvPr/>
              </p:nvSpPr>
              <p:spPr>
                <a:xfrm>
                  <a:off x="3126952" y="2247762"/>
                  <a:ext cx="1083733" cy="369332"/>
                </a:xfrm>
                <a:prstGeom prst="rect">
                  <a:avLst/>
                </a:prstGeom>
                <a:blipFill>
                  <a:blip r:embed="rId6"/>
                  <a:stretch>
                    <a:fillRect b="-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1546D7-476D-FD47-67E6-3DA156AF72EA}"/>
                    </a:ext>
                  </a:extLst>
                </p:cNvPr>
                <p:cNvSpPr txBox="1"/>
                <p:nvPr/>
              </p:nvSpPr>
              <p:spPr>
                <a:xfrm>
                  <a:off x="5099553" y="2247761"/>
                  <a:ext cx="1083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801546D7-476D-FD47-67E6-3DA156AF72EA}"/>
                    </a:ext>
                  </a:extLst>
                </p:cNvPr>
                <p:cNvSpPr txBox="1">
                  <a:spLocks noRot="1" noChangeAspect="1" noMove="1" noResize="1" noEditPoints="1" noAdjustHandles="1" noChangeArrowheads="1" noChangeShapeType="1" noTextEdit="1"/>
                </p:cNvSpPr>
                <p:nvPr/>
              </p:nvSpPr>
              <p:spPr>
                <a:xfrm>
                  <a:off x="5099553" y="2247761"/>
                  <a:ext cx="1083733" cy="369332"/>
                </a:xfrm>
                <a:prstGeom prst="rect">
                  <a:avLst/>
                </a:prstGeom>
                <a:blipFill>
                  <a:blip r:embed="rId7"/>
                  <a:stretch>
                    <a:fillRect b="-42857"/>
                  </a:stretch>
                </a:blipFill>
              </p:spPr>
              <p:txBody>
                <a:bodyPr/>
                <a:lstStyle/>
                <a:p>
                  <a:r>
                    <a:rPr lang="en-US">
                      <a:noFill/>
                    </a:rPr>
                    <a:t> </a:t>
                  </a:r>
                </a:p>
              </p:txBody>
            </p:sp>
          </mc:Fallback>
        </mc:AlternateContent>
      </p:grpSp>
      <p:cxnSp>
        <p:nvCxnSpPr>
          <p:cNvPr id="4" name="连接符: 曲线 3">
            <a:extLst>
              <a:ext uri="{FF2B5EF4-FFF2-40B4-BE49-F238E27FC236}">
                <a16:creationId xmlns:a16="http://schemas.microsoft.com/office/drawing/2014/main" id="{58485E58-8DAC-23DC-767E-2F981B4BC1A2}"/>
              </a:ext>
            </a:extLst>
          </p:cNvPr>
          <p:cNvCxnSpPr>
            <a:cxnSpLocks/>
            <a:stCxn id="22" idx="6"/>
            <a:endCxn id="23" idx="2"/>
          </p:cNvCxnSpPr>
          <p:nvPr/>
        </p:nvCxnSpPr>
        <p:spPr>
          <a:xfrm flipH="1">
            <a:off x="2453854" y="1342456"/>
            <a:ext cx="646425" cy="1010695"/>
          </a:xfrm>
          <a:prstGeom prst="curvedConnector5">
            <a:avLst>
              <a:gd name="adj1" fmla="val -35364"/>
              <a:gd name="adj2" fmla="val 50000"/>
              <a:gd name="adj3" fmla="val 135364"/>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0921358-BDB1-E5A6-4AA1-6EC1EAD336F2}"/>
                  </a:ext>
                </a:extLst>
              </p:cNvPr>
              <p:cNvSpPr txBox="1"/>
              <p:nvPr/>
            </p:nvSpPr>
            <p:spPr>
              <a:xfrm>
                <a:off x="3100279" y="1611397"/>
                <a:ext cx="60557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ea typeface="Cambria Math" panose="02040503050406030204" pitchFamily="18" charset="0"/>
                        </a:rPr>
                        <m:t>×2</m:t>
                      </m:r>
                    </m:oMath>
                  </m:oMathPara>
                </a14:m>
                <a:endParaRPr lang="en-US" sz="1800" dirty="0"/>
              </a:p>
            </p:txBody>
          </p:sp>
        </mc:Choice>
        <mc:Fallback xmlns="">
          <p:sp>
            <p:nvSpPr>
              <p:cNvPr id="5" name="文本框 4">
                <a:extLst>
                  <a:ext uri="{FF2B5EF4-FFF2-40B4-BE49-F238E27FC236}">
                    <a16:creationId xmlns:a16="http://schemas.microsoft.com/office/drawing/2014/main" id="{90921358-BDB1-E5A6-4AA1-6EC1EAD336F2}"/>
                  </a:ext>
                </a:extLst>
              </p:cNvPr>
              <p:cNvSpPr txBox="1">
                <a:spLocks noRot="1" noChangeAspect="1" noMove="1" noResize="1" noEditPoints="1" noAdjustHandles="1" noChangeArrowheads="1" noChangeShapeType="1" noTextEdit="1"/>
              </p:cNvSpPr>
              <p:nvPr/>
            </p:nvSpPr>
            <p:spPr>
              <a:xfrm>
                <a:off x="3100279" y="1611397"/>
                <a:ext cx="605572" cy="369332"/>
              </a:xfrm>
              <a:prstGeom prst="rect">
                <a:avLst/>
              </a:prstGeom>
              <a:blipFill>
                <a:blip r:embed="rId8"/>
                <a:stretch>
                  <a:fillRect/>
                </a:stretch>
              </a:blipFill>
            </p:spPr>
            <p:txBody>
              <a:bodyPr/>
              <a:lstStyle/>
              <a:p>
                <a:r>
                  <a:rPr lang="en-US">
                    <a:noFill/>
                  </a:rPr>
                  <a:t> </a:t>
                </a:r>
              </a:p>
            </p:txBody>
          </p:sp>
        </mc:Fallback>
      </mc:AlternateContent>
      <p:grpSp>
        <p:nvGrpSpPr>
          <p:cNvPr id="36" name="组合 35">
            <a:extLst>
              <a:ext uri="{FF2B5EF4-FFF2-40B4-BE49-F238E27FC236}">
                <a16:creationId xmlns:a16="http://schemas.microsoft.com/office/drawing/2014/main" id="{5D3E28F1-2F60-6ACC-4CA4-F2AD74FDBAAF}"/>
              </a:ext>
            </a:extLst>
          </p:cNvPr>
          <p:cNvGrpSpPr/>
          <p:nvPr/>
        </p:nvGrpSpPr>
        <p:grpSpPr>
          <a:xfrm>
            <a:off x="1058331" y="2030310"/>
            <a:ext cx="3513669" cy="645682"/>
            <a:chOff x="1058331" y="2030310"/>
            <a:chExt cx="3513669" cy="645682"/>
          </a:xfrm>
        </p:grpSpPr>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7DA6A9AC-2882-7FE2-4083-9E64A80ABFCF}"/>
                    </a:ext>
                  </a:extLst>
                </p:cNvPr>
                <p:cNvSpPr>
                  <a:spLocks noChangeAspect="1"/>
                </p:cNvSpPr>
                <p:nvPr/>
              </p:nvSpPr>
              <p:spPr>
                <a:xfrm>
                  <a:off x="1058331" y="2030310"/>
                  <a:ext cx="646425" cy="645682"/>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16" name="椭圆 15">
                  <a:extLst>
                    <a:ext uri="{FF2B5EF4-FFF2-40B4-BE49-F238E27FC236}">
                      <a16:creationId xmlns:a16="http://schemas.microsoft.com/office/drawing/2014/main" id="{7DA6A9AC-2882-7FE2-4083-9E64A80ABFCF}"/>
                    </a:ext>
                  </a:extLst>
                </p:cNvPr>
                <p:cNvSpPr>
                  <a:spLocks noRot="1" noChangeAspect="1" noMove="1" noResize="1" noEditPoints="1" noAdjustHandles="1" noChangeArrowheads="1" noChangeShapeType="1" noTextEdit="1"/>
                </p:cNvSpPr>
                <p:nvPr/>
              </p:nvSpPr>
              <p:spPr>
                <a:xfrm>
                  <a:off x="1058331" y="2030310"/>
                  <a:ext cx="646425" cy="645682"/>
                </a:xfrm>
                <a:prstGeom prst="ellipse">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43A410AE-FB26-ECB8-F5AD-4847CF3DF060}"/>
                    </a:ext>
                  </a:extLst>
                </p:cNvPr>
                <p:cNvSpPr>
                  <a:spLocks noChangeAspect="1"/>
                </p:cNvSpPr>
                <p:nvPr/>
              </p:nvSpPr>
              <p:spPr>
                <a:xfrm>
                  <a:off x="2453854" y="2030310"/>
                  <a:ext cx="646425" cy="64568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3" name="椭圆 22">
                  <a:extLst>
                    <a:ext uri="{FF2B5EF4-FFF2-40B4-BE49-F238E27FC236}">
                      <a16:creationId xmlns:a16="http://schemas.microsoft.com/office/drawing/2014/main" id="{43A410AE-FB26-ECB8-F5AD-4847CF3DF060}"/>
                    </a:ext>
                  </a:extLst>
                </p:cNvPr>
                <p:cNvSpPr>
                  <a:spLocks noRot="1" noChangeAspect="1" noMove="1" noResize="1" noEditPoints="1" noAdjustHandles="1" noChangeArrowheads="1" noChangeShapeType="1" noTextEdit="1"/>
                </p:cNvSpPr>
                <p:nvPr/>
              </p:nvSpPr>
              <p:spPr>
                <a:xfrm>
                  <a:off x="2453854" y="2030310"/>
                  <a:ext cx="646425" cy="645682"/>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CDE6A2A7-DF5A-C5AE-238D-CD07DD4489BF}"/>
                    </a:ext>
                  </a:extLst>
                </p:cNvPr>
                <p:cNvSpPr>
                  <a:spLocks noChangeAspect="1"/>
                </p:cNvSpPr>
                <p:nvPr/>
              </p:nvSpPr>
              <p:spPr>
                <a:xfrm>
                  <a:off x="3925575" y="2030310"/>
                  <a:ext cx="646425" cy="64568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4" name="椭圆 23">
                  <a:extLst>
                    <a:ext uri="{FF2B5EF4-FFF2-40B4-BE49-F238E27FC236}">
                      <a16:creationId xmlns:a16="http://schemas.microsoft.com/office/drawing/2014/main" id="{CDE6A2A7-DF5A-C5AE-238D-CD07DD4489BF}"/>
                    </a:ext>
                  </a:extLst>
                </p:cNvPr>
                <p:cNvSpPr>
                  <a:spLocks noRot="1" noChangeAspect="1" noMove="1" noResize="1" noEditPoints="1" noAdjustHandles="1" noChangeArrowheads="1" noChangeShapeType="1" noTextEdit="1"/>
                </p:cNvSpPr>
                <p:nvPr/>
              </p:nvSpPr>
              <p:spPr>
                <a:xfrm>
                  <a:off x="3925575" y="2030310"/>
                  <a:ext cx="646425" cy="645682"/>
                </a:xfrm>
                <a:prstGeom prst="ellipse">
                  <a:avLst/>
                </a:prstGeom>
                <a:blipFill>
                  <a:blip r:embed="rId10"/>
                  <a:stretch>
                    <a:fillRect/>
                  </a:stretch>
                </a:blipFill>
                <a:ln>
                  <a:noFill/>
                </a:ln>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5D16DB6A-E7E5-36C1-D704-BEBF3CFDB6DF}"/>
                </a:ext>
              </a:extLst>
            </p:cNvPr>
            <p:cNvCxnSpPr>
              <a:cxnSpLocks/>
              <a:stCxn id="16" idx="6"/>
              <a:endCxn id="23" idx="2"/>
            </p:cNvCxnSpPr>
            <p:nvPr/>
          </p:nvCxnSpPr>
          <p:spPr>
            <a:xfrm>
              <a:off x="1704756" y="2353151"/>
              <a:ext cx="74909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a:extLst>
                <a:ext uri="{FF2B5EF4-FFF2-40B4-BE49-F238E27FC236}">
                  <a16:creationId xmlns:a16="http://schemas.microsoft.com/office/drawing/2014/main" id="{A5CAAB35-1F72-26F5-39FA-AF452A22BBD5}"/>
                </a:ext>
              </a:extLst>
            </p:cNvPr>
            <p:cNvCxnSpPr>
              <a:cxnSpLocks/>
              <a:stCxn id="23" idx="6"/>
              <a:endCxn id="24" idx="2"/>
            </p:cNvCxnSpPr>
            <p:nvPr/>
          </p:nvCxnSpPr>
          <p:spPr>
            <a:xfrm>
              <a:off x="3100279" y="2353151"/>
              <a:ext cx="82529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31" name="椭圆 30">
            <a:extLst>
              <a:ext uri="{FF2B5EF4-FFF2-40B4-BE49-F238E27FC236}">
                <a16:creationId xmlns:a16="http://schemas.microsoft.com/office/drawing/2014/main" id="{56C97A22-9998-CCB4-1988-1986B043AD19}"/>
              </a:ext>
            </a:extLst>
          </p:cNvPr>
          <p:cNvSpPr>
            <a:spLocks noChangeAspect="1"/>
          </p:cNvSpPr>
          <p:nvPr/>
        </p:nvSpPr>
        <p:spPr>
          <a:xfrm>
            <a:off x="1058331" y="3048414"/>
            <a:ext cx="646425" cy="645682"/>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B0BB6FDC-5D2E-FCCC-37E8-36CABEDD8B01}"/>
                  </a:ext>
                </a:extLst>
              </p:cNvPr>
              <p:cNvSpPr>
                <a:spLocks noChangeAspect="1"/>
              </p:cNvSpPr>
              <p:nvPr/>
            </p:nvSpPr>
            <p:spPr>
              <a:xfrm>
                <a:off x="2453854" y="3048414"/>
                <a:ext cx="646425" cy="64568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32" name="椭圆 31">
                <a:extLst>
                  <a:ext uri="{FF2B5EF4-FFF2-40B4-BE49-F238E27FC236}">
                    <a16:creationId xmlns:a16="http://schemas.microsoft.com/office/drawing/2014/main" id="{B0BB6FDC-5D2E-FCCC-37E8-36CABEDD8B01}"/>
                  </a:ext>
                </a:extLst>
              </p:cNvPr>
              <p:cNvSpPr>
                <a:spLocks noRot="1" noChangeAspect="1" noMove="1" noResize="1" noEditPoints="1" noAdjustHandles="1" noChangeArrowheads="1" noChangeShapeType="1" noTextEdit="1"/>
              </p:cNvSpPr>
              <p:nvPr/>
            </p:nvSpPr>
            <p:spPr>
              <a:xfrm>
                <a:off x="2453854" y="3048414"/>
                <a:ext cx="646425" cy="645682"/>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D583D728-4F58-DBCB-0C3A-11DE1EA9F208}"/>
                  </a:ext>
                </a:extLst>
              </p:cNvPr>
              <p:cNvSpPr>
                <a:spLocks noChangeAspect="1"/>
              </p:cNvSpPr>
              <p:nvPr/>
            </p:nvSpPr>
            <p:spPr>
              <a:xfrm>
                <a:off x="3925575" y="3048414"/>
                <a:ext cx="646425" cy="64568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33" name="椭圆 32">
                <a:extLst>
                  <a:ext uri="{FF2B5EF4-FFF2-40B4-BE49-F238E27FC236}">
                    <a16:creationId xmlns:a16="http://schemas.microsoft.com/office/drawing/2014/main" id="{D583D728-4F58-DBCB-0C3A-11DE1EA9F208}"/>
                  </a:ext>
                </a:extLst>
              </p:cNvPr>
              <p:cNvSpPr>
                <a:spLocks noRot="1" noChangeAspect="1" noMove="1" noResize="1" noEditPoints="1" noAdjustHandles="1" noChangeArrowheads="1" noChangeShapeType="1" noTextEdit="1"/>
              </p:cNvSpPr>
              <p:nvPr/>
            </p:nvSpPr>
            <p:spPr>
              <a:xfrm>
                <a:off x="3925575" y="3048414"/>
                <a:ext cx="646425" cy="645682"/>
              </a:xfrm>
              <a:prstGeom prst="ellipse">
                <a:avLst/>
              </a:prstGeom>
              <a:blipFill>
                <a:blip r:embed="rId10"/>
                <a:stretch>
                  <a:fillRect/>
                </a:stretch>
              </a:blipFill>
              <a:ln>
                <a:noFill/>
              </a:ln>
            </p:spPr>
            <p:txBody>
              <a:bodyPr/>
              <a:lstStyle/>
              <a:p>
                <a:r>
                  <a:rPr lang="en-US">
                    <a:noFill/>
                  </a:rPr>
                  <a:t> </a:t>
                </a:r>
              </a:p>
            </p:txBody>
          </p:sp>
        </mc:Fallback>
      </mc:AlternateContent>
      <p:cxnSp>
        <p:nvCxnSpPr>
          <p:cNvPr id="35" name="直接箭头连接符 34">
            <a:extLst>
              <a:ext uri="{FF2B5EF4-FFF2-40B4-BE49-F238E27FC236}">
                <a16:creationId xmlns:a16="http://schemas.microsoft.com/office/drawing/2014/main" id="{2C7B1CB4-69C2-67D4-0E9E-CA8E67A85289}"/>
              </a:ext>
            </a:extLst>
          </p:cNvPr>
          <p:cNvCxnSpPr>
            <a:cxnSpLocks/>
            <a:stCxn id="32" idx="6"/>
            <a:endCxn id="33" idx="2"/>
          </p:cNvCxnSpPr>
          <p:nvPr/>
        </p:nvCxnSpPr>
        <p:spPr>
          <a:xfrm>
            <a:off x="3100279" y="3371255"/>
            <a:ext cx="82529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连接符: 曲线 36">
            <a:extLst>
              <a:ext uri="{FF2B5EF4-FFF2-40B4-BE49-F238E27FC236}">
                <a16:creationId xmlns:a16="http://schemas.microsoft.com/office/drawing/2014/main" id="{3A52EDF7-0706-FA22-9D57-F09F0DD1DFC8}"/>
              </a:ext>
            </a:extLst>
          </p:cNvPr>
          <p:cNvCxnSpPr>
            <a:cxnSpLocks/>
            <a:stCxn id="23" idx="6"/>
            <a:endCxn id="32" idx="2"/>
          </p:cNvCxnSpPr>
          <p:nvPr/>
        </p:nvCxnSpPr>
        <p:spPr>
          <a:xfrm flipH="1">
            <a:off x="2453854" y="2353151"/>
            <a:ext cx="646425" cy="1018104"/>
          </a:xfrm>
          <a:prstGeom prst="curvedConnector5">
            <a:avLst>
              <a:gd name="adj1" fmla="val -35364"/>
              <a:gd name="adj2" fmla="val 50000"/>
              <a:gd name="adj3" fmla="val 135364"/>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EA22B29-CFFB-C9C6-B080-E868150BA861}"/>
                  </a:ext>
                </a:extLst>
              </p:cNvPr>
              <p:cNvSpPr txBox="1"/>
              <p:nvPr/>
            </p:nvSpPr>
            <p:spPr>
              <a:xfrm>
                <a:off x="3100278" y="2629501"/>
                <a:ext cx="60557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ea typeface="Cambria Math" panose="02040503050406030204" pitchFamily="18" charset="0"/>
                        </a:rPr>
                        <m:t>×2</m:t>
                      </m:r>
                    </m:oMath>
                  </m:oMathPara>
                </a14:m>
                <a:endParaRPr lang="en-US" sz="1800" dirty="0"/>
              </a:p>
            </p:txBody>
          </p:sp>
        </mc:Choice>
        <mc:Fallback xmlns="">
          <p:sp>
            <p:nvSpPr>
              <p:cNvPr id="38" name="文本框 37">
                <a:extLst>
                  <a:ext uri="{FF2B5EF4-FFF2-40B4-BE49-F238E27FC236}">
                    <a16:creationId xmlns:a16="http://schemas.microsoft.com/office/drawing/2014/main" id="{9EA22B29-CFFB-C9C6-B080-E868150BA861}"/>
                  </a:ext>
                </a:extLst>
              </p:cNvPr>
              <p:cNvSpPr txBox="1">
                <a:spLocks noRot="1" noChangeAspect="1" noMove="1" noResize="1" noEditPoints="1" noAdjustHandles="1" noChangeArrowheads="1" noChangeShapeType="1" noTextEdit="1"/>
              </p:cNvSpPr>
              <p:nvPr/>
            </p:nvSpPr>
            <p:spPr>
              <a:xfrm>
                <a:off x="3100278" y="2629501"/>
                <a:ext cx="605572" cy="369332"/>
              </a:xfrm>
              <a:prstGeom prst="rect">
                <a:avLst/>
              </a:prstGeom>
              <a:blipFill>
                <a:blip r:embed="rId11"/>
                <a:stretch>
                  <a:fillRect/>
                </a:stretch>
              </a:blipFill>
            </p:spPr>
            <p:txBody>
              <a:bodyPr/>
              <a:lstStyle/>
              <a:p>
                <a:r>
                  <a:rPr lang="en-US">
                    <a:noFill/>
                  </a:rPr>
                  <a:t> </a:t>
                </a:r>
              </a:p>
            </p:txBody>
          </p:sp>
        </mc:Fallback>
      </mc:AlternateContent>
      <p:cxnSp>
        <p:nvCxnSpPr>
          <p:cNvPr id="34" name="直接箭头连接符 33">
            <a:extLst>
              <a:ext uri="{FF2B5EF4-FFF2-40B4-BE49-F238E27FC236}">
                <a16:creationId xmlns:a16="http://schemas.microsoft.com/office/drawing/2014/main" id="{7C431A47-B2DE-C03B-F66A-0D87CC4F303C}"/>
              </a:ext>
            </a:extLst>
          </p:cNvPr>
          <p:cNvCxnSpPr>
            <a:cxnSpLocks/>
            <a:stCxn id="31" idx="6"/>
            <a:endCxn id="32" idx="2"/>
          </p:cNvCxnSpPr>
          <p:nvPr/>
        </p:nvCxnSpPr>
        <p:spPr>
          <a:xfrm>
            <a:off x="1704756" y="3371255"/>
            <a:ext cx="74909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1" name="矩形 40">
            <a:extLst>
              <a:ext uri="{FF2B5EF4-FFF2-40B4-BE49-F238E27FC236}">
                <a16:creationId xmlns:a16="http://schemas.microsoft.com/office/drawing/2014/main" id="{4356CA36-8A19-C694-DACA-238F09D16F30}"/>
              </a:ext>
            </a:extLst>
          </p:cNvPr>
          <p:cNvSpPr/>
          <p:nvPr/>
        </p:nvSpPr>
        <p:spPr>
          <a:xfrm>
            <a:off x="2453854" y="3765645"/>
            <a:ext cx="1015663" cy="784830"/>
          </a:xfrm>
          <a:prstGeom prst="rect">
            <a:avLst/>
          </a:prstGeom>
          <a:noFill/>
        </p:spPr>
        <p:txBody>
          <a:bodyPr vert="eaVert" wrap="none" lIns="91440" tIns="45720" rIns="91440" bIns="45720">
            <a:spAutoFit/>
          </a:bodyPr>
          <a:lstStyle/>
          <a:p>
            <a:pPr algn="ctr"/>
            <a:r>
              <a:rPr lang="en-US" altLang="zh-CN" sz="5400" dirty="0">
                <a:ln w="0">
                  <a:noFill/>
                </a:ln>
                <a:solidFill>
                  <a:schemeClr val="tx1"/>
                </a:solidFill>
              </a:rPr>
              <a:t>…</a:t>
            </a:r>
            <a:endParaRPr lang="zh-CN" altLang="en-US" sz="5400" dirty="0">
              <a:ln w="0">
                <a:noFill/>
              </a:ln>
              <a:solidFill>
                <a:schemeClr val="tx1"/>
              </a:solidFill>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BCB31E2-3EFA-7FC0-AFC3-BFDDAC5B500F}"/>
                  </a:ext>
                </a:extLst>
              </p:cNvPr>
              <p:cNvSpPr txBox="1"/>
              <p:nvPr/>
            </p:nvSpPr>
            <p:spPr>
              <a:xfrm>
                <a:off x="5438151" y="1980729"/>
                <a:ext cx="17497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𝐼𝑛𝑝𝑢𝑡</m:t>
                      </m:r>
                      <m:r>
                        <a:rPr lang="en-US" sz="1800" b="0" i="1" smtClean="0">
                          <a:latin typeface="Cambria Math" panose="02040503050406030204" pitchFamily="18" charset="0"/>
                        </a:rPr>
                        <m:t> ×2×2… </m:t>
                      </m:r>
                    </m:oMath>
                  </m:oMathPara>
                </a14:m>
                <a:endParaRPr lang="en-US" sz="1800" dirty="0"/>
              </a:p>
            </p:txBody>
          </p:sp>
        </mc:Choice>
        <mc:Fallback xmlns="">
          <p:sp>
            <p:nvSpPr>
              <p:cNvPr id="46" name="文本框 45">
                <a:extLst>
                  <a:ext uri="{FF2B5EF4-FFF2-40B4-BE49-F238E27FC236}">
                    <a16:creationId xmlns:a16="http://schemas.microsoft.com/office/drawing/2014/main" id="{EBCB31E2-3EFA-7FC0-AFC3-BFDDAC5B500F}"/>
                  </a:ext>
                </a:extLst>
              </p:cNvPr>
              <p:cNvSpPr txBox="1">
                <a:spLocks noRot="1" noChangeAspect="1" noMove="1" noResize="1" noEditPoints="1" noAdjustHandles="1" noChangeArrowheads="1" noChangeShapeType="1" noTextEdit="1"/>
              </p:cNvSpPr>
              <p:nvPr/>
            </p:nvSpPr>
            <p:spPr>
              <a:xfrm>
                <a:off x="5438151" y="1980729"/>
                <a:ext cx="1749710" cy="276999"/>
              </a:xfrm>
              <a:prstGeom prst="rect">
                <a:avLst/>
              </a:prstGeom>
              <a:blipFill>
                <a:blip r:embed="rId12"/>
                <a:stretch>
                  <a:fillRect l="-3484" b="-35556"/>
                </a:stretch>
              </a:blipFill>
            </p:spPr>
            <p:txBody>
              <a:bodyPr/>
              <a:lstStyle/>
              <a:p>
                <a:r>
                  <a:rPr lang="en-US">
                    <a:noFill/>
                  </a:rPr>
                  <a:t> </a:t>
                </a:r>
              </a:p>
            </p:txBody>
          </p:sp>
        </mc:Fallback>
      </mc:AlternateContent>
      <p:sp>
        <p:nvSpPr>
          <p:cNvPr id="50" name="文本框 49">
            <a:extLst>
              <a:ext uri="{FF2B5EF4-FFF2-40B4-BE49-F238E27FC236}">
                <a16:creationId xmlns:a16="http://schemas.microsoft.com/office/drawing/2014/main" id="{FF6E77C0-339E-FF0E-43C3-7753D9BDCB94}"/>
              </a:ext>
            </a:extLst>
          </p:cNvPr>
          <p:cNvSpPr txBox="1"/>
          <p:nvPr/>
        </p:nvSpPr>
        <p:spPr>
          <a:xfrm>
            <a:off x="4979302" y="2460224"/>
            <a:ext cx="2667408" cy="338554"/>
          </a:xfrm>
          <a:prstGeom prst="rect">
            <a:avLst/>
          </a:prstGeom>
          <a:noFill/>
        </p:spPr>
        <p:txBody>
          <a:bodyPr wrap="square">
            <a:spAutoFit/>
          </a:bodyPr>
          <a:lstStyle/>
          <a:p>
            <a:pPr algn="ctr"/>
            <a:r>
              <a:rPr lang="en-GB" sz="1600" dirty="0">
                <a:solidFill>
                  <a:srgbClr val="FF0000"/>
                </a:solidFill>
              </a:rPr>
              <a:t>Exploding gradient</a:t>
            </a:r>
            <a:endParaRPr lang="en-US" sz="1600" dirty="0">
              <a:solidFill>
                <a:srgbClr val="FF0000"/>
              </a:solidFill>
            </a:endParaRPr>
          </a:p>
        </p:txBody>
      </p:sp>
    </p:spTree>
    <p:extLst>
      <p:ext uri="{BB962C8B-B14F-4D97-AF65-F5344CB8AC3E}">
        <p14:creationId xmlns:p14="http://schemas.microsoft.com/office/powerpoint/2010/main" val="238155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130AA46-BFCF-904D-076B-8B89C199EAEC}"/>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5162C25D-0BB5-BF11-BA9E-104EA66BC91C}"/>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Recurrent Neural Networks (RNNs)</a:t>
            </a:r>
          </a:p>
        </p:txBody>
      </p:sp>
      <p:grpSp>
        <p:nvGrpSpPr>
          <p:cNvPr id="15" name="组合 14">
            <a:extLst>
              <a:ext uri="{FF2B5EF4-FFF2-40B4-BE49-F238E27FC236}">
                <a16:creationId xmlns:a16="http://schemas.microsoft.com/office/drawing/2014/main" id="{AA7E9BFD-CF22-0432-1CCA-946B1E570C9E}"/>
              </a:ext>
            </a:extLst>
          </p:cNvPr>
          <p:cNvGrpSpPr/>
          <p:nvPr/>
        </p:nvGrpSpPr>
        <p:grpSpPr>
          <a:xfrm>
            <a:off x="1058331" y="985439"/>
            <a:ext cx="3513669" cy="679858"/>
            <a:chOff x="2140764" y="2247761"/>
            <a:chExt cx="4970259" cy="962800"/>
          </a:xfrm>
        </p:grpSpPr>
        <p:grpSp>
          <p:nvGrpSpPr>
            <p:cNvPr id="14" name="组合 13">
              <a:extLst>
                <a:ext uri="{FF2B5EF4-FFF2-40B4-BE49-F238E27FC236}">
                  <a16:creationId xmlns:a16="http://schemas.microsoft.com/office/drawing/2014/main" id="{8057C001-0B7A-BBC8-A77B-9D9E9858D1C1}"/>
                </a:ext>
              </a:extLst>
            </p:cNvPr>
            <p:cNvGrpSpPr/>
            <p:nvPr/>
          </p:nvGrpSpPr>
          <p:grpSpPr>
            <a:xfrm>
              <a:off x="2140764" y="2296161"/>
              <a:ext cx="4970259" cy="914400"/>
              <a:chOff x="655284" y="1559561"/>
              <a:chExt cx="4970259" cy="91440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85E6CF38-0819-E361-8A3A-C8836D91C5D4}"/>
                      </a:ext>
                    </a:extLst>
                  </p:cNvPr>
                  <p:cNvSpPr>
                    <a:spLocks noChangeAspect="1"/>
                  </p:cNvSpPr>
                  <p:nvPr/>
                </p:nvSpPr>
                <p:spPr>
                  <a:xfrm>
                    <a:off x="655284" y="1559561"/>
                    <a:ext cx="914400" cy="9144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𝑋</m:t>
                          </m:r>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85E6CF38-0819-E361-8A3A-C8836D91C5D4}"/>
                      </a:ext>
                    </a:extLst>
                  </p:cNvPr>
                  <p:cNvSpPr>
                    <a:spLocks noRot="1" noChangeAspect="1" noMove="1" noResize="1" noEditPoints="1" noAdjustHandles="1" noChangeArrowheads="1" noChangeShapeType="1" noTextEdit="1"/>
                  </p:cNvSpPr>
                  <p:nvPr/>
                </p:nvSpPr>
                <p:spPr>
                  <a:xfrm>
                    <a:off x="655284" y="1559561"/>
                    <a:ext cx="914400" cy="91440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378A0865-BCE8-F667-E44B-6BE560105324}"/>
                      </a:ext>
                    </a:extLst>
                  </p:cNvPr>
                  <p:cNvSpPr>
                    <a:spLocks noChangeAspect="1"/>
                  </p:cNvSpPr>
                  <p:nvPr/>
                </p:nvSpPr>
                <p:spPr>
                  <a:xfrm>
                    <a:off x="2629320" y="1559561"/>
                    <a:ext cx="914400" cy="9144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2" name="椭圆 21">
                    <a:extLst>
                      <a:ext uri="{FF2B5EF4-FFF2-40B4-BE49-F238E27FC236}">
                        <a16:creationId xmlns:a16="http://schemas.microsoft.com/office/drawing/2014/main" id="{378A0865-BCE8-F667-E44B-6BE560105324}"/>
                      </a:ext>
                    </a:extLst>
                  </p:cNvPr>
                  <p:cNvSpPr>
                    <a:spLocks noRot="1" noChangeAspect="1" noMove="1" noResize="1" noEditPoints="1" noAdjustHandles="1" noChangeArrowheads="1" noChangeShapeType="1" noTextEdit="1"/>
                  </p:cNvSpPr>
                  <p:nvPr/>
                </p:nvSpPr>
                <p:spPr>
                  <a:xfrm>
                    <a:off x="2629320" y="1559561"/>
                    <a:ext cx="914400" cy="91440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2CE75CBA-7A74-CD6F-7B02-C83929FCBFC3}"/>
                      </a:ext>
                    </a:extLst>
                  </p:cNvPr>
                  <p:cNvSpPr>
                    <a:spLocks noChangeAspect="1"/>
                  </p:cNvSpPr>
                  <p:nvPr/>
                </p:nvSpPr>
                <p:spPr>
                  <a:xfrm>
                    <a:off x="4711143" y="1559561"/>
                    <a:ext cx="914400" cy="9144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51" name="椭圆 50">
                    <a:extLst>
                      <a:ext uri="{FF2B5EF4-FFF2-40B4-BE49-F238E27FC236}">
                        <a16:creationId xmlns:a16="http://schemas.microsoft.com/office/drawing/2014/main" id="{2CE75CBA-7A74-CD6F-7B02-C83929FCBFC3}"/>
                      </a:ext>
                    </a:extLst>
                  </p:cNvPr>
                  <p:cNvSpPr>
                    <a:spLocks noRot="1" noChangeAspect="1" noMove="1" noResize="1" noEditPoints="1" noAdjustHandles="1" noChangeArrowheads="1" noChangeShapeType="1" noTextEdit="1"/>
                  </p:cNvSpPr>
                  <p:nvPr/>
                </p:nvSpPr>
                <p:spPr>
                  <a:xfrm>
                    <a:off x="4711143" y="1559561"/>
                    <a:ext cx="914400" cy="91440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C8F3F419-0CFB-D71B-A3B2-E1DB6C10C77C}"/>
                  </a:ext>
                </a:extLst>
              </p:cNvPr>
              <p:cNvCxnSpPr>
                <a:cxnSpLocks/>
                <a:stCxn id="9" idx="6"/>
                <a:endCxn id="22" idx="2"/>
              </p:cNvCxnSpPr>
              <p:nvPr/>
            </p:nvCxnSpPr>
            <p:spPr>
              <a:xfrm>
                <a:off x="1569684" y="2016761"/>
                <a:ext cx="10596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8C49D33A-32E2-8FA4-9A6B-C431768F4A09}"/>
                  </a:ext>
                </a:extLst>
              </p:cNvPr>
              <p:cNvCxnSpPr>
                <a:cxnSpLocks/>
                <a:stCxn id="22" idx="6"/>
                <a:endCxn id="51" idx="2"/>
              </p:cNvCxnSpPr>
              <p:nvPr/>
            </p:nvCxnSpPr>
            <p:spPr>
              <a:xfrm>
                <a:off x="3543720" y="2016761"/>
                <a:ext cx="11674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3F05957-5F5B-2BF4-8E3A-F0F1FB4D1049}"/>
                    </a:ext>
                  </a:extLst>
                </p:cNvPr>
                <p:cNvSpPr txBox="1"/>
                <p:nvPr/>
              </p:nvSpPr>
              <p:spPr>
                <a:xfrm>
                  <a:off x="3126952" y="2247762"/>
                  <a:ext cx="1083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53F05957-5F5B-2BF4-8E3A-F0F1FB4D1049}"/>
                    </a:ext>
                  </a:extLst>
                </p:cNvPr>
                <p:cNvSpPr txBox="1">
                  <a:spLocks noRot="1" noChangeAspect="1" noMove="1" noResize="1" noEditPoints="1" noAdjustHandles="1" noChangeArrowheads="1" noChangeShapeType="1" noTextEdit="1"/>
                </p:cNvSpPr>
                <p:nvPr/>
              </p:nvSpPr>
              <p:spPr>
                <a:xfrm>
                  <a:off x="3126952" y="2247762"/>
                  <a:ext cx="1083733" cy="369332"/>
                </a:xfrm>
                <a:prstGeom prst="rect">
                  <a:avLst/>
                </a:prstGeom>
                <a:blipFill>
                  <a:blip r:embed="rId6"/>
                  <a:stretch>
                    <a:fillRect b="-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FC9ED4B-F352-6C44-75B4-417AA41363D1}"/>
                    </a:ext>
                  </a:extLst>
                </p:cNvPr>
                <p:cNvSpPr txBox="1"/>
                <p:nvPr/>
              </p:nvSpPr>
              <p:spPr>
                <a:xfrm>
                  <a:off x="5099553" y="2247761"/>
                  <a:ext cx="1083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9FC9ED4B-F352-6C44-75B4-417AA41363D1}"/>
                    </a:ext>
                  </a:extLst>
                </p:cNvPr>
                <p:cNvSpPr txBox="1">
                  <a:spLocks noRot="1" noChangeAspect="1" noMove="1" noResize="1" noEditPoints="1" noAdjustHandles="1" noChangeArrowheads="1" noChangeShapeType="1" noTextEdit="1"/>
                </p:cNvSpPr>
                <p:nvPr/>
              </p:nvSpPr>
              <p:spPr>
                <a:xfrm>
                  <a:off x="5099553" y="2247761"/>
                  <a:ext cx="1083733" cy="369332"/>
                </a:xfrm>
                <a:prstGeom prst="rect">
                  <a:avLst/>
                </a:prstGeom>
                <a:blipFill>
                  <a:blip r:embed="rId7"/>
                  <a:stretch>
                    <a:fillRect b="-42857"/>
                  </a:stretch>
                </a:blipFill>
              </p:spPr>
              <p:txBody>
                <a:bodyPr/>
                <a:lstStyle/>
                <a:p>
                  <a:r>
                    <a:rPr lang="en-US">
                      <a:noFill/>
                    </a:rPr>
                    <a:t> </a:t>
                  </a:r>
                </a:p>
              </p:txBody>
            </p:sp>
          </mc:Fallback>
        </mc:AlternateContent>
      </p:grpSp>
      <p:cxnSp>
        <p:nvCxnSpPr>
          <p:cNvPr id="4" name="连接符: 曲线 3">
            <a:extLst>
              <a:ext uri="{FF2B5EF4-FFF2-40B4-BE49-F238E27FC236}">
                <a16:creationId xmlns:a16="http://schemas.microsoft.com/office/drawing/2014/main" id="{6679DFC3-2D95-0D28-8A21-545110966CA7}"/>
              </a:ext>
            </a:extLst>
          </p:cNvPr>
          <p:cNvCxnSpPr>
            <a:cxnSpLocks/>
            <a:stCxn id="22" idx="6"/>
            <a:endCxn id="23" idx="2"/>
          </p:cNvCxnSpPr>
          <p:nvPr/>
        </p:nvCxnSpPr>
        <p:spPr>
          <a:xfrm flipH="1">
            <a:off x="2453854" y="1342456"/>
            <a:ext cx="646425" cy="1010695"/>
          </a:xfrm>
          <a:prstGeom prst="curvedConnector5">
            <a:avLst>
              <a:gd name="adj1" fmla="val -35364"/>
              <a:gd name="adj2" fmla="val 50000"/>
              <a:gd name="adj3" fmla="val 135364"/>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BFCC06-967B-DF64-0954-4EEB48724D6A}"/>
                  </a:ext>
                </a:extLst>
              </p:cNvPr>
              <p:cNvSpPr txBox="1"/>
              <p:nvPr/>
            </p:nvSpPr>
            <p:spPr>
              <a:xfrm>
                <a:off x="3100279" y="1611397"/>
                <a:ext cx="74909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ea typeface="Cambria Math" panose="02040503050406030204" pitchFamily="18" charset="0"/>
                        </a:rPr>
                        <m:t>×0.5</m:t>
                      </m:r>
                    </m:oMath>
                  </m:oMathPara>
                </a14:m>
                <a:endParaRPr lang="en-US" sz="1800" dirty="0"/>
              </a:p>
            </p:txBody>
          </p:sp>
        </mc:Choice>
        <mc:Fallback xmlns="">
          <p:sp>
            <p:nvSpPr>
              <p:cNvPr id="5" name="文本框 4">
                <a:extLst>
                  <a:ext uri="{FF2B5EF4-FFF2-40B4-BE49-F238E27FC236}">
                    <a16:creationId xmlns:a16="http://schemas.microsoft.com/office/drawing/2014/main" id="{D5BFCC06-967B-DF64-0954-4EEB48724D6A}"/>
                  </a:ext>
                </a:extLst>
              </p:cNvPr>
              <p:cNvSpPr txBox="1">
                <a:spLocks noRot="1" noChangeAspect="1" noMove="1" noResize="1" noEditPoints="1" noAdjustHandles="1" noChangeArrowheads="1" noChangeShapeType="1" noTextEdit="1"/>
              </p:cNvSpPr>
              <p:nvPr/>
            </p:nvSpPr>
            <p:spPr>
              <a:xfrm>
                <a:off x="3100279" y="1611397"/>
                <a:ext cx="749098" cy="369332"/>
              </a:xfrm>
              <a:prstGeom prst="rect">
                <a:avLst/>
              </a:prstGeom>
              <a:blipFill>
                <a:blip r:embed="rId8"/>
                <a:stretch>
                  <a:fillRect/>
                </a:stretch>
              </a:blipFill>
            </p:spPr>
            <p:txBody>
              <a:bodyPr/>
              <a:lstStyle/>
              <a:p>
                <a:r>
                  <a:rPr lang="en-US">
                    <a:noFill/>
                  </a:rPr>
                  <a:t> </a:t>
                </a:r>
              </a:p>
            </p:txBody>
          </p:sp>
        </mc:Fallback>
      </mc:AlternateContent>
      <p:grpSp>
        <p:nvGrpSpPr>
          <p:cNvPr id="36" name="组合 35">
            <a:extLst>
              <a:ext uri="{FF2B5EF4-FFF2-40B4-BE49-F238E27FC236}">
                <a16:creationId xmlns:a16="http://schemas.microsoft.com/office/drawing/2014/main" id="{E7DD7F65-45AA-7AFF-848B-0926438DE9AD}"/>
              </a:ext>
            </a:extLst>
          </p:cNvPr>
          <p:cNvGrpSpPr/>
          <p:nvPr/>
        </p:nvGrpSpPr>
        <p:grpSpPr>
          <a:xfrm>
            <a:off x="1058331" y="2030310"/>
            <a:ext cx="3513669" cy="645682"/>
            <a:chOff x="1058331" y="2030310"/>
            <a:chExt cx="3513669" cy="645682"/>
          </a:xfrm>
        </p:grpSpPr>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613D5953-EB4E-79EC-7966-C5DF2E086E78}"/>
                    </a:ext>
                  </a:extLst>
                </p:cNvPr>
                <p:cNvSpPr>
                  <a:spLocks noChangeAspect="1"/>
                </p:cNvSpPr>
                <p:nvPr/>
              </p:nvSpPr>
              <p:spPr>
                <a:xfrm>
                  <a:off x="1058331" y="2030310"/>
                  <a:ext cx="646425" cy="645682"/>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16" name="椭圆 15">
                  <a:extLst>
                    <a:ext uri="{FF2B5EF4-FFF2-40B4-BE49-F238E27FC236}">
                      <a16:creationId xmlns:a16="http://schemas.microsoft.com/office/drawing/2014/main" id="{613D5953-EB4E-79EC-7966-C5DF2E086E78}"/>
                    </a:ext>
                  </a:extLst>
                </p:cNvPr>
                <p:cNvSpPr>
                  <a:spLocks noRot="1" noChangeAspect="1" noMove="1" noResize="1" noEditPoints="1" noAdjustHandles="1" noChangeArrowheads="1" noChangeShapeType="1" noTextEdit="1"/>
                </p:cNvSpPr>
                <p:nvPr/>
              </p:nvSpPr>
              <p:spPr>
                <a:xfrm>
                  <a:off x="1058331" y="2030310"/>
                  <a:ext cx="646425" cy="645682"/>
                </a:xfrm>
                <a:prstGeom prst="ellipse">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919E6315-EDC7-1F1B-378E-9F3E684DF7E6}"/>
                    </a:ext>
                  </a:extLst>
                </p:cNvPr>
                <p:cNvSpPr>
                  <a:spLocks noChangeAspect="1"/>
                </p:cNvSpPr>
                <p:nvPr/>
              </p:nvSpPr>
              <p:spPr>
                <a:xfrm>
                  <a:off x="2453854" y="2030310"/>
                  <a:ext cx="646425" cy="64568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3" name="椭圆 22">
                  <a:extLst>
                    <a:ext uri="{FF2B5EF4-FFF2-40B4-BE49-F238E27FC236}">
                      <a16:creationId xmlns:a16="http://schemas.microsoft.com/office/drawing/2014/main" id="{919E6315-EDC7-1F1B-378E-9F3E684DF7E6}"/>
                    </a:ext>
                  </a:extLst>
                </p:cNvPr>
                <p:cNvSpPr>
                  <a:spLocks noRot="1" noChangeAspect="1" noMove="1" noResize="1" noEditPoints="1" noAdjustHandles="1" noChangeArrowheads="1" noChangeShapeType="1" noTextEdit="1"/>
                </p:cNvSpPr>
                <p:nvPr/>
              </p:nvSpPr>
              <p:spPr>
                <a:xfrm>
                  <a:off x="2453854" y="2030310"/>
                  <a:ext cx="646425" cy="645682"/>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19A35796-E287-9611-ADC1-797C5693E6D4}"/>
                    </a:ext>
                  </a:extLst>
                </p:cNvPr>
                <p:cNvSpPr>
                  <a:spLocks noChangeAspect="1"/>
                </p:cNvSpPr>
                <p:nvPr/>
              </p:nvSpPr>
              <p:spPr>
                <a:xfrm>
                  <a:off x="3925575" y="2030310"/>
                  <a:ext cx="646425" cy="64568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4" name="椭圆 23">
                  <a:extLst>
                    <a:ext uri="{FF2B5EF4-FFF2-40B4-BE49-F238E27FC236}">
                      <a16:creationId xmlns:a16="http://schemas.microsoft.com/office/drawing/2014/main" id="{19A35796-E287-9611-ADC1-797C5693E6D4}"/>
                    </a:ext>
                  </a:extLst>
                </p:cNvPr>
                <p:cNvSpPr>
                  <a:spLocks noRot="1" noChangeAspect="1" noMove="1" noResize="1" noEditPoints="1" noAdjustHandles="1" noChangeArrowheads="1" noChangeShapeType="1" noTextEdit="1"/>
                </p:cNvSpPr>
                <p:nvPr/>
              </p:nvSpPr>
              <p:spPr>
                <a:xfrm>
                  <a:off x="3925575" y="2030310"/>
                  <a:ext cx="646425" cy="645682"/>
                </a:xfrm>
                <a:prstGeom prst="ellipse">
                  <a:avLst/>
                </a:prstGeom>
                <a:blipFill>
                  <a:blip r:embed="rId10"/>
                  <a:stretch>
                    <a:fillRect/>
                  </a:stretch>
                </a:blipFill>
                <a:ln>
                  <a:noFill/>
                </a:ln>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2DC5A877-80CF-B575-4B33-C0002D5B1334}"/>
                </a:ext>
              </a:extLst>
            </p:cNvPr>
            <p:cNvCxnSpPr>
              <a:cxnSpLocks/>
              <a:stCxn id="16" idx="6"/>
              <a:endCxn id="23" idx="2"/>
            </p:cNvCxnSpPr>
            <p:nvPr/>
          </p:nvCxnSpPr>
          <p:spPr>
            <a:xfrm>
              <a:off x="1704756" y="2353151"/>
              <a:ext cx="74909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a:extLst>
                <a:ext uri="{FF2B5EF4-FFF2-40B4-BE49-F238E27FC236}">
                  <a16:creationId xmlns:a16="http://schemas.microsoft.com/office/drawing/2014/main" id="{A432B562-1377-D1F0-BA75-8157199FF103}"/>
                </a:ext>
              </a:extLst>
            </p:cNvPr>
            <p:cNvCxnSpPr>
              <a:cxnSpLocks/>
              <a:stCxn id="23" idx="6"/>
              <a:endCxn id="24" idx="2"/>
            </p:cNvCxnSpPr>
            <p:nvPr/>
          </p:nvCxnSpPr>
          <p:spPr>
            <a:xfrm>
              <a:off x="3100279" y="2353151"/>
              <a:ext cx="82529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31" name="椭圆 30">
            <a:extLst>
              <a:ext uri="{FF2B5EF4-FFF2-40B4-BE49-F238E27FC236}">
                <a16:creationId xmlns:a16="http://schemas.microsoft.com/office/drawing/2014/main" id="{5459D7C9-877F-8086-4700-F631EFA0ABBC}"/>
              </a:ext>
            </a:extLst>
          </p:cNvPr>
          <p:cNvSpPr>
            <a:spLocks noChangeAspect="1"/>
          </p:cNvSpPr>
          <p:nvPr/>
        </p:nvSpPr>
        <p:spPr>
          <a:xfrm>
            <a:off x="1058331" y="3048414"/>
            <a:ext cx="646425" cy="645682"/>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3C5E31A1-C99B-2E9E-9A24-0752C81C1C64}"/>
                  </a:ext>
                </a:extLst>
              </p:cNvPr>
              <p:cNvSpPr>
                <a:spLocks noChangeAspect="1"/>
              </p:cNvSpPr>
              <p:nvPr/>
            </p:nvSpPr>
            <p:spPr>
              <a:xfrm>
                <a:off x="2453854" y="3048414"/>
                <a:ext cx="646425" cy="64568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32" name="椭圆 31">
                <a:extLst>
                  <a:ext uri="{FF2B5EF4-FFF2-40B4-BE49-F238E27FC236}">
                    <a16:creationId xmlns:a16="http://schemas.microsoft.com/office/drawing/2014/main" id="{3C5E31A1-C99B-2E9E-9A24-0752C81C1C64}"/>
                  </a:ext>
                </a:extLst>
              </p:cNvPr>
              <p:cNvSpPr>
                <a:spLocks noRot="1" noChangeAspect="1" noMove="1" noResize="1" noEditPoints="1" noAdjustHandles="1" noChangeArrowheads="1" noChangeShapeType="1" noTextEdit="1"/>
              </p:cNvSpPr>
              <p:nvPr/>
            </p:nvSpPr>
            <p:spPr>
              <a:xfrm>
                <a:off x="2453854" y="3048414"/>
                <a:ext cx="646425" cy="645682"/>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568C4CDF-EA2C-454C-EFC3-5B6197E898A2}"/>
                  </a:ext>
                </a:extLst>
              </p:cNvPr>
              <p:cNvSpPr>
                <a:spLocks noChangeAspect="1"/>
              </p:cNvSpPr>
              <p:nvPr/>
            </p:nvSpPr>
            <p:spPr>
              <a:xfrm>
                <a:off x="3925575" y="3048414"/>
                <a:ext cx="646425" cy="64568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33" name="椭圆 32">
                <a:extLst>
                  <a:ext uri="{FF2B5EF4-FFF2-40B4-BE49-F238E27FC236}">
                    <a16:creationId xmlns:a16="http://schemas.microsoft.com/office/drawing/2014/main" id="{568C4CDF-EA2C-454C-EFC3-5B6197E898A2}"/>
                  </a:ext>
                </a:extLst>
              </p:cNvPr>
              <p:cNvSpPr>
                <a:spLocks noRot="1" noChangeAspect="1" noMove="1" noResize="1" noEditPoints="1" noAdjustHandles="1" noChangeArrowheads="1" noChangeShapeType="1" noTextEdit="1"/>
              </p:cNvSpPr>
              <p:nvPr/>
            </p:nvSpPr>
            <p:spPr>
              <a:xfrm>
                <a:off x="3925575" y="3048414"/>
                <a:ext cx="646425" cy="645682"/>
              </a:xfrm>
              <a:prstGeom prst="ellipse">
                <a:avLst/>
              </a:prstGeom>
              <a:blipFill>
                <a:blip r:embed="rId10"/>
                <a:stretch>
                  <a:fillRect/>
                </a:stretch>
              </a:blipFill>
              <a:ln>
                <a:noFill/>
              </a:ln>
            </p:spPr>
            <p:txBody>
              <a:bodyPr/>
              <a:lstStyle/>
              <a:p>
                <a:r>
                  <a:rPr lang="en-US">
                    <a:noFill/>
                  </a:rPr>
                  <a:t> </a:t>
                </a:r>
              </a:p>
            </p:txBody>
          </p:sp>
        </mc:Fallback>
      </mc:AlternateContent>
      <p:cxnSp>
        <p:nvCxnSpPr>
          <p:cNvPr id="35" name="直接箭头连接符 34">
            <a:extLst>
              <a:ext uri="{FF2B5EF4-FFF2-40B4-BE49-F238E27FC236}">
                <a16:creationId xmlns:a16="http://schemas.microsoft.com/office/drawing/2014/main" id="{D79E76AE-5DD7-8E24-795A-A1BA1C3CF8C1}"/>
              </a:ext>
            </a:extLst>
          </p:cNvPr>
          <p:cNvCxnSpPr>
            <a:cxnSpLocks/>
            <a:stCxn id="32" idx="6"/>
            <a:endCxn id="33" idx="2"/>
          </p:cNvCxnSpPr>
          <p:nvPr/>
        </p:nvCxnSpPr>
        <p:spPr>
          <a:xfrm>
            <a:off x="3100279" y="3371255"/>
            <a:ext cx="82529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连接符: 曲线 36">
            <a:extLst>
              <a:ext uri="{FF2B5EF4-FFF2-40B4-BE49-F238E27FC236}">
                <a16:creationId xmlns:a16="http://schemas.microsoft.com/office/drawing/2014/main" id="{AD618F26-21D8-D8D5-E7C7-784C4CF71EBE}"/>
              </a:ext>
            </a:extLst>
          </p:cNvPr>
          <p:cNvCxnSpPr>
            <a:cxnSpLocks/>
            <a:stCxn id="23" idx="6"/>
            <a:endCxn id="32" idx="2"/>
          </p:cNvCxnSpPr>
          <p:nvPr/>
        </p:nvCxnSpPr>
        <p:spPr>
          <a:xfrm flipH="1">
            <a:off x="2453854" y="2353151"/>
            <a:ext cx="646425" cy="1018104"/>
          </a:xfrm>
          <a:prstGeom prst="curvedConnector5">
            <a:avLst>
              <a:gd name="adj1" fmla="val -35364"/>
              <a:gd name="adj2" fmla="val 50000"/>
              <a:gd name="adj3" fmla="val 135364"/>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F2FA8EF2-5E4D-9A37-C237-58E364ACB108}"/>
                  </a:ext>
                </a:extLst>
              </p:cNvPr>
              <p:cNvSpPr txBox="1"/>
              <p:nvPr/>
            </p:nvSpPr>
            <p:spPr>
              <a:xfrm>
                <a:off x="3100277" y="2629501"/>
                <a:ext cx="74909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ea typeface="Cambria Math" panose="02040503050406030204" pitchFamily="18" charset="0"/>
                        </a:rPr>
                        <m:t>×0.5</m:t>
                      </m:r>
                    </m:oMath>
                  </m:oMathPara>
                </a14:m>
                <a:endParaRPr lang="en-US" sz="1800" dirty="0"/>
              </a:p>
            </p:txBody>
          </p:sp>
        </mc:Choice>
        <mc:Fallback xmlns="">
          <p:sp>
            <p:nvSpPr>
              <p:cNvPr id="38" name="文本框 37">
                <a:extLst>
                  <a:ext uri="{FF2B5EF4-FFF2-40B4-BE49-F238E27FC236}">
                    <a16:creationId xmlns:a16="http://schemas.microsoft.com/office/drawing/2014/main" id="{F2FA8EF2-5E4D-9A37-C237-58E364ACB108}"/>
                  </a:ext>
                </a:extLst>
              </p:cNvPr>
              <p:cNvSpPr txBox="1">
                <a:spLocks noRot="1" noChangeAspect="1" noMove="1" noResize="1" noEditPoints="1" noAdjustHandles="1" noChangeArrowheads="1" noChangeShapeType="1" noTextEdit="1"/>
              </p:cNvSpPr>
              <p:nvPr/>
            </p:nvSpPr>
            <p:spPr>
              <a:xfrm>
                <a:off x="3100277" y="2629501"/>
                <a:ext cx="749099" cy="369332"/>
              </a:xfrm>
              <a:prstGeom prst="rect">
                <a:avLst/>
              </a:prstGeom>
              <a:blipFill>
                <a:blip r:embed="rId11"/>
                <a:stretch>
                  <a:fillRect/>
                </a:stretch>
              </a:blipFill>
            </p:spPr>
            <p:txBody>
              <a:bodyPr/>
              <a:lstStyle/>
              <a:p>
                <a:r>
                  <a:rPr lang="en-US">
                    <a:noFill/>
                  </a:rPr>
                  <a:t> </a:t>
                </a:r>
              </a:p>
            </p:txBody>
          </p:sp>
        </mc:Fallback>
      </mc:AlternateContent>
      <p:cxnSp>
        <p:nvCxnSpPr>
          <p:cNvPr id="34" name="直接箭头连接符 33">
            <a:extLst>
              <a:ext uri="{FF2B5EF4-FFF2-40B4-BE49-F238E27FC236}">
                <a16:creationId xmlns:a16="http://schemas.microsoft.com/office/drawing/2014/main" id="{89D27562-2ED1-E2B4-8EB1-B8E81A123A61}"/>
              </a:ext>
            </a:extLst>
          </p:cNvPr>
          <p:cNvCxnSpPr>
            <a:cxnSpLocks/>
            <a:stCxn id="31" idx="6"/>
            <a:endCxn id="32" idx="2"/>
          </p:cNvCxnSpPr>
          <p:nvPr/>
        </p:nvCxnSpPr>
        <p:spPr>
          <a:xfrm>
            <a:off x="1704756" y="3371255"/>
            <a:ext cx="74909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1" name="矩形 40">
            <a:extLst>
              <a:ext uri="{FF2B5EF4-FFF2-40B4-BE49-F238E27FC236}">
                <a16:creationId xmlns:a16="http://schemas.microsoft.com/office/drawing/2014/main" id="{F47554C1-2FB2-02AA-391D-B0F434073031}"/>
              </a:ext>
            </a:extLst>
          </p:cNvPr>
          <p:cNvSpPr/>
          <p:nvPr/>
        </p:nvSpPr>
        <p:spPr>
          <a:xfrm>
            <a:off x="2453854" y="3765645"/>
            <a:ext cx="1015663" cy="784830"/>
          </a:xfrm>
          <a:prstGeom prst="rect">
            <a:avLst/>
          </a:prstGeom>
          <a:noFill/>
        </p:spPr>
        <p:txBody>
          <a:bodyPr vert="eaVert" wrap="none" lIns="91440" tIns="45720" rIns="91440" bIns="45720">
            <a:spAutoFit/>
          </a:bodyPr>
          <a:lstStyle/>
          <a:p>
            <a:pPr algn="ctr"/>
            <a:r>
              <a:rPr lang="en-US" altLang="zh-CN" sz="5400" dirty="0">
                <a:ln w="0">
                  <a:noFill/>
                </a:ln>
                <a:solidFill>
                  <a:schemeClr val="tx1"/>
                </a:solidFill>
              </a:rPr>
              <a:t>…</a:t>
            </a:r>
            <a:endParaRPr lang="zh-CN" altLang="en-US" sz="5400" dirty="0">
              <a:ln w="0">
                <a:noFill/>
              </a:ln>
              <a:solidFill>
                <a:schemeClr val="tx1"/>
              </a:solidFill>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3622EF5-342B-E287-A10F-0038E0CF133A}"/>
                  </a:ext>
                </a:extLst>
              </p:cNvPr>
              <p:cNvSpPr txBox="1"/>
              <p:nvPr/>
            </p:nvSpPr>
            <p:spPr>
              <a:xfrm>
                <a:off x="5438151" y="1980729"/>
                <a:ext cx="2102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𝐼𝑛𝑝𝑢𝑡</m:t>
                      </m:r>
                      <m:r>
                        <a:rPr lang="en-US" sz="1800" b="0" i="1" smtClean="0">
                          <a:latin typeface="Cambria Math" panose="02040503050406030204" pitchFamily="18" charset="0"/>
                        </a:rPr>
                        <m:t> ×0.5×0.5… </m:t>
                      </m:r>
                    </m:oMath>
                  </m:oMathPara>
                </a14:m>
                <a:endParaRPr lang="en-US" sz="1800" dirty="0"/>
              </a:p>
            </p:txBody>
          </p:sp>
        </mc:Choice>
        <mc:Fallback xmlns="">
          <p:sp>
            <p:nvSpPr>
              <p:cNvPr id="46" name="文本框 45">
                <a:extLst>
                  <a:ext uri="{FF2B5EF4-FFF2-40B4-BE49-F238E27FC236}">
                    <a16:creationId xmlns:a16="http://schemas.microsoft.com/office/drawing/2014/main" id="{B3622EF5-342B-E287-A10F-0038E0CF133A}"/>
                  </a:ext>
                </a:extLst>
              </p:cNvPr>
              <p:cNvSpPr txBox="1">
                <a:spLocks noRot="1" noChangeAspect="1" noMove="1" noResize="1" noEditPoints="1" noAdjustHandles="1" noChangeArrowheads="1" noChangeShapeType="1" noTextEdit="1"/>
              </p:cNvSpPr>
              <p:nvPr/>
            </p:nvSpPr>
            <p:spPr>
              <a:xfrm>
                <a:off x="5438151" y="1980729"/>
                <a:ext cx="2102370" cy="276999"/>
              </a:xfrm>
              <a:prstGeom prst="rect">
                <a:avLst/>
              </a:prstGeom>
              <a:blipFill>
                <a:blip r:embed="rId12"/>
                <a:stretch>
                  <a:fillRect l="-2899" b="-35556"/>
                </a:stretch>
              </a:blipFill>
            </p:spPr>
            <p:txBody>
              <a:bodyPr/>
              <a:lstStyle/>
              <a:p>
                <a:r>
                  <a:rPr lang="en-US">
                    <a:noFill/>
                  </a:rPr>
                  <a:t> </a:t>
                </a:r>
              </a:p>
            </p:txBody>
          </p:sp>
        </mc:Fallback>
      </mc:AlternateContent>
      <p:sp>
        <p:nvSpPr>
          <p:cNvPr id="50" name="文本框 49">
            <a:extLst>
              <a:ext uri="{FF2B5EF4-FFF2-40B4-BE49-F238E27FC236}">
                <a16:creationId xmlns:a16="http://schemas.microsoft.com/office/drawing/2014/main" id="{EADBCBA1-1F07-4E20-02C6-9BBF45CDE1FF}"/>
              </a:ext>
            </a:extLst>
          </p:cNvPr>
          <p:cNvSpPr txBox="1"/>
          <p:nvPr/>
        </p:nvSpPr>
        <p:spPr>
          <a:xfrm>
            <a:off x="4979302" y="2460224"/>
            <a:ext cx="2667408" cy="338554"/>
          </a:xfrm>
          <a:prstGeom prst="rect">
            <a:avLst/>
          </a:prstGeom>
          <a:noFill/>
        </p:spPr>
        <p:txBody>
          <a:bodyPr wrap="square">
            <a:spAutoFit/>
          </a:bodyPr>
          <a:lstStyle/>
          <a:p>
            <a:pPr algn="ctr"/>
            <a:r>
              <a:rPr lang="en-GB" sz="1600" dirty="0">
                <a:solidFill>
                  <a:srgbClr val="FF0000"/>
                </a:solidFill>
              </a:rPr>
              <a:t>Vanishing gradient</a:t>
            </a:r>
            <a:endParaRPr lang="en-US" sz="1600" dirty="0">
              <a:solidFill>
                <a:srgbClr val="FF0000"/>
              </a:solidFill>
            </a:endParaRPr>
          </a:p>
        </p:txBody>
      </p:sp>
    </p:spTree>
    <p:extLst>
      <p:ext uri="{BB962C8B-B14F-4D97-AF65-F5344CB8AC3E}">
        <p14:creationId xmlns:p14="http://schemas.microsoft.com/office/powerpoint/2010/main" val="176430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7"/>
        <p:cNvGrpSpPr/>
        <p:nvPr/>
      </p:nvGrpSpPr>
      <p:grpSpPr>
        <a:xfrm>
          <a:off x="0" y="0"/>
          <a:ext cx="0" cy="0"/>
          <a:chOff x="0" y="0"/>
          <a:chExt cx="0" cy="0"/>
        </a:xfrm>
      </p:grpSpPr>
      <p:sp>
        <p:nvSpPr>
          <p:cNvPr id="148" name="Google Shape;148;p28"/>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Pros and Cons of a Typical RNN</a:t>
            </a:r>
            <a:endParaRPr sz="2800" dirty="0"/>
          </a:p>
        </p:txBody>
      </p:sp>
      <p:sp>
        <p:nvSpPr>
          <p:cNvPr id="149" name="Google Shape;149;p28"/>
          <p:cNvSpPr txBox="1"/>
          <p:nvPr/>
        </p:nvSpPr>
        <p:spPr>
          <a:xfrm>
            <a:off x="322300" y="981300"/>
            <a:ext cx="8474100" cy="41019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 sz="1800" b="1" dirty="0">
                <a:solidFill>
                  <a:schemeClr val="dk1"/>
                </a:solidFill>
                <a:latin typeface="Arial" panose="020B0604020202020204" pitchFamily="34" charset="0"/>
                <a:cs typeface="Arial" panose="020B0604020202020204" pitchFamily="34" charset="0"/>
              </a:rPr>
              <a:t>Pros:</a:t>
            </a:r>
          </a:p>
          <a:p>
            <a:pPr marL="0" lvl="0" indent="0" algn="l" rtl="0">
              <a:lnSpc>
                <a:spcPct val="115000"/>
              </a:lnSpc>
              <a:spcBef>
                <a:spcPts val="0"/>
              </a:spcBef>
              <a:spcAft>
                <a:spcPts val="0"/>
              </a:spcAft>
              <a:buNone/>
            </a:pPr>
            <a:r>
              <a:rPr lang="en" sz="1800" dirty="0">
                <a:solidFill>
                  <a:schemeClr val="dk1"/>
                </a:solidFill>
                <a:latin typeface="Arial" panose="020B0604020202020204" pitchFamily="34" charset="0"/>
                <a:cs typeface="Arial" panose="020B0604020202020204" pitchFamily="34" charset="0"/>
              </a:rPr>
              <a:t>• Model </a:t>
            </a:r>
            <a:r>
              <a:rPr lang="en" sz="1800" b="1" dirty="0">
                <a:solidFill>
                  <a:schemeClr val="dk1"/>
                </a:solidFill>
                <a:latin typeface="Arial" panose="020B0604020202020204" pitchFamily="34" charset="0"/>
                <a:cs typeface="Arial" panose="020B0604020202020204" pitchFamily="34" charset="0"/>
              </a:rPr>
              <a:t>size not increasing </a:t>
            </a:r>
            <a:r>
              <a:rPr lang="en" sz="1800" dirty="0">
                <a:solidFill>
                  <a:schemeClr val="dk1"/>
                </a:solidFill>
                <a:latin typeface="Arial" panose="020B0604020202020204" pitchFamily="34" charset="0"/>
                <a:cs typeface="Arial" panose="020B0604020202020204" pitchFamily="34" charset="0"/>
              </a:rPr>
              <a:t>with the size of input</a:t>
            </a:r>
            <a:endParaRPr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 sz="1800" dirty="0">
                <a:solidFill>
                  <a:schemeClr val="dk1"/>
                </a:solidFill>
                <a:latin typeface="Arial" panose="020B0604020202020204" pitchFamily="34" charset="0"/>
                <a:cs typeface="Arial" panose="020B0604020202020204" pitchFamily="34" charset="0"/>
              </a:rPr>
              <a:t>• Computation takes into account </a:t>
            </a:r>
            <a:r>
              <a:rPr lang="en" sz="1800" b="1" dirty="0">
                <a:solidFill>
                  <a:schemeClr val="dk1"/>
                </a:solidFill>
                <a:latin typeface="Arial" panose="020B0604020202020204" pitchFamily="34" charset="0"/>
                <a:cs typeface="Arial" panose="020B0604020202020204" pitchFamily="34" charset="0"/>
              </a:rPr>
              <a:t>historical</a:t>
            </a:r>
            <a:r>
              <a:rPr lang="en" sz="1800" dirty="0">
                <a:solidFill>
                  <a:schemeClr val="dk1"/>
                </a:solidFill>
                <a:latin typeface="Arial" panose="020B0604020202020204" pitchFamily="34" charset="0"/>
                <a:cs typeface="Arial" panose="020B0604020202020204" pitchFamily="34" charset="0"/>
              </a:rPr>
              <a:t> information</a:t>
            </a:r>
            <a:endParaRPr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 sz="1800" dirty="0">
                <a:solidFill>
                  <a:schemeClr val="dk1"/>
                </a:solidFill>
                <a:latin typeface="Arial" panose="020B0604020202020204" pitchFamily="34" charset="0"/>
                <a:cs typeface="Arial" panose="020B0604020202020204" pitchFamily="34" charset="0"/>
              </a:rPr>
              <a:t>• Weights are </a:t>
            </a:r>
            <a:r>
              <a:rPr lang="en" sz="1800" b="1" dirty="0">
                <a:solidFill>
                  <a:schemeClr val="dk1"/>
                </a:solidFill>
                <a:latin typeface="Arial" panose="020B0604020202020204" pitchFamily="34" charset="0"/>
                <a:cs typeface="Arial" panose="020B0604020202020204" pitchFamily="34" charset="0"/>
              </a:rPr>
              <a:t>shared</a:t>
            </a:r>
            <a:r>
              <a:rPr lang="en" sz="1800" dirty="0">
                <a:solidFill>
                  <a:schemeClr val="dk1"/>
                </a:solidFill>
                <a:latin typeface="Arial" panose="020B0604020202020204" pitchFamily="34" charset="0"/>
                <a:cs typeface="Arial" panose="020B0604020202020204" pitchFamily="34" charset="0"/>
              </a:rPr>
              <a:t> across time</a:t>
            </a:r>
            <a:endParaRPr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GB" sz="1800" b="1" dirty="0">
                <a:solidFill>
                  <a:schemeClr val="dk1"/>
                </a:solidFill>
                <a:latin typeface="Arial" panose="020B0604020202020204" pitchFamily="34" charset="0"/>
                <a:cs typeface="Arial" panose="020B0604020202020204" pitchFamily="34" charset="0"/>
              </a:rPr>
              <a:t>Cons:</a:t>
            </a:r>
            <a:endParaRPr sz="1800" b="1"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GB" sz="1800" dirty="0">
                <a:solidFill>
                  <a:schemeClr val="dk1"/>
                </a:solidFill>
                <a:latin typeface="Arial" panose="020B0604020202020204" pitchFamily="34" charset="0"/>
                <a:cs typeface="Arial" panose="020B0604020202020204" pitchFamily="34" charset="0"/>
              </a:rPr>
              <a:t>• </a:t>
            </a:r>
            <a:r>
              <a:rPr lang="en-GB" sz="1800" b="1" dirty="0">
                <a:solidFill>
                  <a:schemeClr val="dk1"/>
                </a:solidFill>
                <a:latin typeface="Arial" panose="020B0604020202020204" pitchFamily="34" charset="0"/>
                <a:cs typeface="Arial" panose="020B0604020202020204" pitchFamily="34" charset="0"/>
              </a:rPr>
              <a:t>Vanishing</a:t>
            </a:r>
            <a:r>
              <a:rPr lang="en-GB" sz="1800" dirty="0">
                <a:solidFill>
                  <a:schemeClr val="dk1"/>
                </a:solidFill>
                <a:latin typeface="Arial" panose="020B0604020202020204" pitchFamily="34" charset="0"/>
                <a:cs typeface="Arial" panose="020B0604020202020204" pitchFamily="34" charset="0"/>
              </a:rPr>
              <a:t> Gradient Problem </a:t>
            </a:r>
          </a:p>
          <a:p>
            <a:pPr marL="0" lvl="0" indent="0" algn="l" rtl="0">
              <a:lnSpc>
                <a:spcPct val="115000"/>
              </a:lnSpc>
              <a:spcBef>
                <a:spcPts val="0"/>
              </a:spcBef>
              <a:spcAft>
                <a:spcPts val="0"/>
              </a:spcAft>
              <a:buNone/>
            </a:pPr>
            <a:r>
              <a:rPr lang="en-GB" sz="1800" dirty="0">
                <a:solidFill>
                  <a:schemeClr val="dk1"/>
                </a:solidFill>
                <a:latin typeface="Arial" panose="020B0604020202020204" pitchFamily="34" charset="0"/>
                <a:cs typeface="Arial" panose="020B0604020202020204" pitchFamily="34" charset="0"/>
              </a:rPr>
              <a:t>• </a:t>
            </a:r>
            <a:r>
              <a:rPr lang="en-GB" sz="1800" b="1" dirty="0">
                <a:solidFill>
                  <a:srgbClr val="242424"/>
                </a:solidFill>
                <a:effectLst/>
                <a:latin typeface="Arial" panose="020B0604020202020204" pitchFamily="34" charset="0"/>
                <a:cs typeface="Arial" panose="020B0604020202020204" pitchFamily="34" charset="0"/>
              </a:rPr>
              <a:t>Limited</a:t>
            </a:r>
            <a:r>
              <a:rPr lang="en-GB" sz="1800" dirty="0">
                <a:solidFill>
                  <a:srgbClr val="242424"/>
                </a:solidFill>
                <a:effectLst/>
                <a:latin typeface="Arial" panose="020B0604020202020204" pitchFamily="34" charset="0"/>
                <a:cs typeface="Arial" panose="020B0604020202020204" pitchFamily="34" charset="0"/>
              </a:rPr>
              <a:t> Memory Capacity</a:t>
            </a:r>
            <a:endParaRPr lang="en-GB"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GB" sz="1800" dirty="0">
                <a:solidFill>
                  <a:schemeClr val="dk1"/>
                </a:solidFill>
                <a:latin typeface="Arial" panose="020B0604020202020204" pitchFamily="34" charset="0"/>
                <a:cs typeface="Arial" panose="020B0604020202020204" pitchFamily="34" charset="0"/>
              </a:rPr>
              <a:t>• </a:t>
            </a:r>
            <a:r>
              <a:rPr lang="en-GB" sz="1800" b="1" dirty="0">
                <a:solidFill>
                  <a:schemeClr val="dk1"/>
                </a:solidFill>
                <a:latin typeface="Arial" panose="020B0604020202020204" pitchFamily="34" charset="0"/>
                <a:cs typeface="Arial" panose="020B0604020202020204" pitchFamily="34" charset="0"/>
              </a:rPr>
              <a:t>Difficulty</a:t>
            </a:r>
            <a:r>
              <a:rPr lang="en-GB" sz="1800" dirty="0">
                <a:solidFill>
                  <a:schemeClr val="dk1"/>
                </a:solidFill>
                <a:latin typeface="Arial" panose="020B0604020202020204" pitchFamily="34" charset="0"/>
                <a:cs typeface="Arial" panose="020B0604020202020204" pitchFamily="34" charset="0"/>
              </a:rPr>
              <a:t> accessing information from a </a:t>
            </a:r>
            <a:r>
              <a:rPr lang="en-GB" sz="1800" b="1" dirty="0">
                <a:solidFill>
                  <a:schemeClr val="dk1"/>
                </a:solidFill>
                <a:latin typeface="Arial" panose="020B0604020202020204" pitchFamily="34" charset="0"/>
                <a:cs typeface="Arial" panose="020B0604020202020204" pitchFamily="34" charset="0"/>
              </a:rPr>
              <a:t>long</a:t>
            </a:r>
            <a:r>
              <a:rPr lang="en-GB" sz="1800" dirty="0">
                <a:solidFill>
                  <a:schemeClr val="dk1"/>
                </a:solidFill>
                <a:latin typeface="Arial" panose="020B0604020202020204" pitchFamily="34" charset="0"/>
                <a:cs typeface="Arial" panose="020B0604020202020204" pitchFamily="34" charset="0"/>
              </a:rPr>
              <a:t> time ago</a:t>
            </a:r>
          </a:p>
          <a:p>
            <a:pPr marL="0" lvl="0" indent="0" algn="l" rtl="0">
              <a:lnSpc>
                <a:spcPct val="115000"/>
              </a:lnSpc>
              <a:spcBef>
                <a:spcPts val="0"/>
              </a:spcBef>
              <a:spcAft>
                <a:spcPts val="0"/>
              </a:spcAft>
              <a:buNone/>
            </a:pPr>
            <a:r>
              <a:rPr lang="en-GB" sz="1800" dirty="0">
                <a:solidFill>
                  <a:schemeClr val="dk1"/>
                </a:solidFill>
                <a:latin typeface="Arial" panose="020B0604020202020204" pitchFamily="34" charset="0"/>
                <a:cs typeface="Arial" panose="020B0604020202020204" pitchFamily="34" charset="0"/>
              </a:rPr>
              <a:t>• </a:t>
            </a:r>
            <a:r>
              <a:rPr lang="en-GB" sz="1800" b="1" dirty="0">
                <a:solidFill>
                  <a:srgbClr val="242424"/>
                </a:solidFill>
                <a:effectLst/>
                <a:latin typeface="Arial" panose="020B0604020202020204" pitchFamily="34" charset="0"/>
                <a:cs typeface="Arial" panose="020B0604020202020204" pitchFamily="34" charset="0"/>
              </a:rPr>
              <a:t>Sequential</a:t>
            </a:r>
            <a:r>
              <a:rPr lang="en-GB" sz="1800" dirty="0">
                <a:solidFill>
                  <a:srgbClr val="242424"/>
                </a:solidFill>
                <a:effectLst/>
                <a:latin typeface="Arial" panose="020B0604020202020204" pitchFamily="34" charset="0"/>
                <a:cs typeface="Arial" panose="020B0604020202020204" pitchFamily="34" charset="0"/>
              </a:rPr>
              <a:t> Processing and </a:t>
            </a:r>
            <a:r>
              <a:rPr lang="en-GB" sz="1800" b="1" dirty="0">
                <a:solidFill>
                  <a:srgbClr val="242424"/>
                </a:solidFill>
                <a:effectLst/>
                <a:latin typeface="Arial" panose="020B0604020202020204" pitchFamily="34" charset="0"/>
                <a:cs typeface="Arial" panose="020B0604020202020204" pitchFamily="34" charset="0"/>
              </a:rPr>
              <a:t>Limited</a:t>
            </a:r>
            <a:r>
              <a:rPr lang="en-GB" sz="1800" dirty="0">
                <a:solidFill>
                  <a:srgbClr val="242424"/>
                </a:solidFill>
                <a:effectLst/>
                <a:latin typeface="Arial" panose="020B0604020202020204" pitchFamily="34" charset="0"/>
                <a:cs typeface="Arial" panose="020B0604020202020204" pitchFamily="34" charset="0"/>
              </a:rPr>
              <a:t> Parallelism</a:t>
            </a:r>
            <a:endParaRPr lang="en-GB"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lang="en-GB" sz="18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sz="1800" dirty="0">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F36498FB-74ED-84AF-A905-9DCA83174490}"/>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0B73BB77-E3D1-7541-3759-AC7219E4E8C7}"/>
              </a:ext>
            </a:extLst>
          </p:cNvPr>
          <p:cNvGrpSpPr/>
          <p:nvPr/>
        </p:nvGrpSpPr>
        <p:grpSpPr>
          <a:xfrm>
            <a:off x="2384639" y="842159"/>
            <a:ext cx="4161362" cy="749576"/>
            <a:chOff x="2308439" y="2095225"/>
            <a:chExt cx="4161362" cy="749576"/>
          </a:xfrm>
        </p:grpSpPr>
        <p:grpSp>
          <p:nvGrpSpPr>
            <p:cNvPr id="14" name="组合 13">
              <a:extLst>
                <a:ext uri="{FF2B5EF4-FFF2-40B4-BE49-F238E27FC236}">
                  <a16:creationId xmlns:a16="http://schemas.microsoft.com/office/drawing/2014/main" id="{3FBA0793-462B-0EDC-AACF-5386EF290451}"/>
                </a:ext>
              </a:extLst>
            </p:cNvPr>
            <p:cNvGrpSpPr/>
            <p:nvPr/>
          </p:nvGrpSpPr>
          <p:grpSpPr>
            <a:xfrm>
              <a:off x="2308439" y="2296161"/>
              <a:ext cx="4161362" cy="548640"/>
              <a:chOff x="822959" y="1559561"/>
              <a:chExt cx="4161362" cy="54864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6EBD2793-96D4-2A8A-18C6-7DAA99C7FD21}"/>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0</m:t>
                              </m:r>
                            </m:sub>
                          </m:sSub>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6EBD2793-96D4-2A8A-18C6-7DAA99C7FD21}"/>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C6FAB021-E891-E654-55FC-A4B82850862D}"/>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22" name="椭圆 21">
                    <a:extLst>
                      <a:ext uri="{FF2B5EF4-FFF2-40B4-BE49-F238E27FC236}">
                        <a16:creationId xmlns:a16="http://schemas.microsoft.com/office/drawing/2014/main" id="{C6FAB021-E891-E654-55FC-A4B82850862D}"/>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11B2BD5C-3C18-E1D4-5686-1A222299A4F7}"/>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51" name="椭圆 50">
                    <a:extLst>
                      <a:ext uri="{FF2B5EF4-FFF2-40B4-BE49-F238E27FC236}">
                        <a16:creationId xmlns:a16="http://schemas.microsoft.com/office/drawing/2014/main" id="{11B2BD5C-3C18-E1D4-5686-1A222299A4F7}"/>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C5D9633A-F278-0A88-7032-8BEEC77E01DE}"/>
                  </a:ext>
                </a:extLst>
              </p:cNvPr>
              <p:cNvCxnSpPr>
                <a:cxnSpLocks/>
                <a:stCxn id="9" idx="6"/>
                <a:endCxn id="22"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1B45FF80-7CC4-A27C-AAF2-7307EBFA6CA1}"/>
                  </a:ext>
                </a:extLst>
              </p:cNvPr>
              <p:cNvCxnSpPr>
                <a:cxnSpLocks/>
                <a:stCxn id="22" idx="6"/>
                <a:endCxn id="51"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505CC2E-B9B7-77F8-0752-871C7606B41D}"/>
                    </a:ext>
                  </a:extLst>
                </p:cNvPr>
                <p:cNvSpPr txBox="1"/>
                <p:nvPr/>
              </p:nvSpPr>
              <p:spPr>
                <a:xfrm>
                  <a:off x="2898353" y="21114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C505CC2E-B9B7-77F8-0752-871C7606B41D}"/>
                    </a:ext>
                  </a:extLst>
                </p:cNvPr>
                <p:cNvSpPr txBox="1">
                  <a:spLocks noRot="1" noChangeAspect="1" noMove="1" noResize="1" noEditPoints="1" noAdjustHandles="1" noChangeArrowheads="1" noChangeShapeType="1" noTextEdit="1"/>
                </p:cNvSpPr>
                <p:nvPr/>
              </p:nvSpPr>
              <p:spPr>
                <a:xfrm>
                  <a:off x="2898353" y="2111495"/>
                  <a:ext cx="1083732"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E4EE0B3-EB6D-B97F-D846-983FE77CCEF4}"/>
                    </a:ext>
                  </a:extLst>
                </p:cNvPr>
                <p:cNvSpPr txBox="1"/>
                <p:nvPr/>
              </p:nvSpPr>
              <p:spPr>
                <a:xfrm>
                  <a:off x="4704714" y="209522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0E4EE0B3-EB6D-B97F-D846-983FE77CCEF4}"/>
                    </a:ext>
                  </a:extLst>
                </p:cNvPr>
                <p:cNvSpPr txBox="1">
                  <a:spLocks noRot="1" noChangeAspect="1" noMove="1" noResize="1" noEditPoints="1" noAdjustHandles="1" noChangeArrowheads="1" noChangeShapeType="1" noTextEdit="1"/>
                </p:cNvSpPr>
                <p:nvPr/>
              </p:nvSpPr>
              <p:spPr>
                <a:xfrm>
                  <a:off x="4704714" y="2095225"/>
                  <a:ext cx="1083732" cy="369332"/>
                </a:xfrm>
                <a:prstGeom prst="rect">
                  <a:avLst/>
                </a:prstGeom>
                <a:blipFill>
                  <a:blip r:embed="rId7"/>
                  <a:stretch>
                    <a:fillRect/>
                  </a:stretch>
                </a:blipFill>
              </p:spPr>
              <p:txBody>
                <a:bodyPr/>
                <a:lstStyle/>
                <a:p>
                  <a:r>
                    <a:rPr lang="en-US">
                      <a:noFill/>
                    </a:rPr>
                    <a:t> </a:t>
                  </a:r>
                </a:p>
              </p:txBody>
            </p:sp>
          </mc:Fallback>
        </mc:AlternateContent>
      </p:grpSp>
      <p:grpSp>
        <p:nvGrpSpPr>
          <p:cNvPr id="5" name="组合 4">
            <a:extLst>
              <a:ext uri="{FF2B5EF4-FFF2-40B4-BE49-F238E27FC236}">
                <a16:creationId xmlns:a16="http://schemas.microsoft.com/office/drawing/2014/main" id="{DF2758C0-5B4C-EB45-E359-9E7D255E6C8A}"/>
              </a:ext>
            </a:extLst>
          </p:cNvPr>
          <p:cNvGrpSpPr/>
          <p:nvPr/>
        </p:nvGrpSpPr>
        <p:grpSpPr>
          <a:xfrm>
            <a:off x="2384639" y="1887866"/>
            <a:ext cx="4161362" cy="548640"/>
            <a:chOff x="822959" y="1559561"/>
            <a:chExt cx="4161362" cy="548640"/>
          </a:xfrm>
        </p:grpSpPr>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B81D0B03-C4C6-1E9B-354B-EB0A7448EA37}"/>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8" name="椭圆 7">
                  <a:extLst>
                    <a:ext uri="{FF2B5EF4-FFF2-40B4-BE49-F238E27FC236}">
                      <a16:creationId xmlns:a16="http://schemas.microsoft.com/office/drawing/2014/main" id="{B81D0B03-C4C6-1E9B-354B-EB0A7448EA37}"/>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5F1DF567-4A59-8A5E-36DE-E9DCF7B889B8}"/>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10" name="椭圆 9">
                  <a:extLst>
                    <a:ext uri="{FF2B5EF4-FFF2-40B4-BE49-F238E27FC236}">
                      <a16:creationId xmlns:a16="http://schemas.microsoft.com/office/drawing/2014/main" id="{5F1DF567-4A59-8A5E-36DE-E9DCF7B889B8}"/>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997E662A-7F47-4B05-2465-9197AAC8AEAC}"/>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11" name="椭圆 10">
                  <a:extLst>
                    <a:ext uri="{FF2B5EF4-FFF2-40B4-BE49-F238E27FC236}">
                      <a16:creationId xmlns:a16="http://schemas.microsoft.com/office/drawing/2014/main" id="{997E662A-7F47-4B05-2465-9197AAC8AEAC}"/>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0"/>
                  <a:stretch>
                    <a:fillRect/>
                  </a:stretch>
                </a:blipFill>
                <a:ln>
                  <a:noFill/>
                </a:ln>
              </p:spPr>
              <p:txBody>
                <a:bodyPr/>
                <a:lstStyle/>
                <a:p>
                  <a:r>
                    <a:rPr lang="en-US">
                      <a:noFill/>
                    </a:rPr>
                    <a:t> </a:t>
                  </a:r>
                </a:p>
              </p:txBody>
            </p:sp>
          </mc:Fallback>
        </mc:AlternateContent>
        <p:cxnSp>
          <p:nvCxnSpPr>
            <p:cNvPr id="12" name="直接箭头连接符 11">
              <a:extLst>
                <a:ext uri="{FF2B5EF4-FFF2-40B4-BE49-F238E27FC236}">
                  <a16:creationId xmlns:a16="http://schemas.microsoft.com/office/drawing/2014/main" id="{6411C8EC-E928-A40F-E86F-A1314D183D96}"/>
                </a:ext>
              </a:extLst>
            </p:cNvPr>
            <p:cNvCxnSpPr>
              <a:cxnSpLocks/>
              <a:stCxn id="8" idx="6"/>
              <a:endCxn id="10"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50A2EADB-E8DE-79D5-A53C-CD390D7628E4}"/>
                </a:ext>
              </a:extLst>
            </p:cNvPr>
            <p:cNvCxnSpPr>
              <a:cxnSpLocks/>
              <a:stCxn id="10" idx="6"/>
              <a:endCxn id="11"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组合 15">
            <a:extLst>
              <a:ext uri="{FF2B5EF4-FFF2-40B4-BE49-F238E27FC236}">
                <a16:creationId xmlns:a16="http://schemas.microsoft.com/office/drawing/2014/main" id="{C0575AF3-625B-2156-E63E-2C01222273D5}"/>
              </a:ext>
            </a:extLst>
          </p:cNvPr>
          <p:cNvGrpSpPr/>
          <p:nvPr/>
        </p:nvGrpSpPr>
        <p:grpSpPr>
          <a:xfrm>
            <a:off x="2384639" y="2732637"/>
            <a:ext cx="4161362" cy="548640"/>
            <a:chOff x="822959" y="1559561"/>
            <a:chExt cx="4161362" cy="548640"/>
          </a:xfrm>
        </p:grpSpPr>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A4888FF3-0651-3862-4145-0A013866C803}"/>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7" name="椭圆 16">
                  <a:extLst>
                    <a:ext uri="{FF2B5EF4-FFF2-40B4-BE49-F238E27FC236}">
                      <a16:creationId xmlns:a16="http://schemas.microsoft.com/office/drawing/2014/main" id="{A4888FF3-0651-3862-4145-0A013866C803}"/>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BB662DFB-10D5-BBED-5D07-A5EAD457670C}"/>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8" name="椭圆 17">
                  <a:extLst>
                    <a:ext uri="{FF2B5EF4-FFF2-40B4-BE49-F238E27FC236}">
                      <a16:creationId xmlns:a16="http://schemas.microsoft.com/office/drawing/2014/main" id="{BB662DFB-10D5-BBED-5D07-A5EAD457670C}"/>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4391126C-D85C-9845-987B-E1E5E615E723}"/>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9" name="椭圆 18">
                  <a:extLst>
                    <a:ext uri="{FF2B5EF4-FFF2-40B4-BE49-F238E27FC236}">
                      <a16:creationId xmlns:a16="http://schemas.microsoft.com/office/drawing/2014/main" id="{4391126C-D85C-9845-987B-E1E5E615E723}"/>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3"/>
                  <a:stretch>
                    <a:fillRect/>
                  </a:stretch>
                </a:blipFill>
                <a:ln>
                  <a:noFill/>
                </a:ln>
              </p:spPr>
              <p:txBody>
                <a:bodyPr/>
                <a:lstStyle/>
                <a:p>
                  <a:r>
                    <a:rPr lang="en-US">
                      <a:noFill/>
                    </a:rPr>
                    <a:t> </a:t>
                  </a:r>
                </a:p>
              </p:txBody>
            </p:sp>
          </mc:Fallback>
        </mc:AlternateContent>
        <p:cxnSp>
          <p:nvCxnSpPr>
            <p:cNvPr id="20" name="直接箭头连接符 19">
              <a:extLst>
                <a:ext uri="{FF2B5EF4-FFF2-40B4-BE49-F238E27FC236}">
                  <a16:creationId xmlns:a16="http://schemas.microsoft.com/office/drawing/2014/main" id="{AE579B7E-5376-6837-ACA5-2F0FEC63347C}"/>
                </a:ext>
              </a:extLst>
            </p:cNvPr>
            <p:cNvCxnSpPr>
              <a:cxnSpLocks/>
              <a:stCxn id="17" idx="6"/>
              <a:endCxn id="18"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154574BD-D880-B202-CA12-6CF3EDB8E11D}"/>
                </a:ext>
              </a:extLst>
            </p:cNvPr>
            <p:cNvCxnSpPr>
              <a:cxnSpLocks/>
              <a:stCxn id="18" idx="6"/>
              <a:endCxn id="19"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4" name="直接箭头连接符 23">
            <a:extLst>
              <a:ext uri="{FF2B5EF4-FFF2-40B4-BE49-F238E27FC236}">
                <a16:creationId xmlns:a16="http://schemas.microsoft.com/office/drawing/2014/main" id="{AEAA2E24-D19E-288D-4671-5FA033E488BC}"/>
              </a:ext>
            </a:extLst>
          </p:cNvPr>
          <p:cNvCxnSpPr/>
          <p:nvPr/>
        </p:nvCxnSpPr>
        <p:spPr>
          <a:xfrm>
            <a:off x="1075267" y="1211491"/>
            <a:ext cx="0" cy="310650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矩形 24">
            <a:extLst>
              <a:ext uri="{FF2B5EF4-FFF2-40B4-BE49-F238E27FC236}">
                <a16:creationId xmlns:a16="http://schemas.microsoft.com/office/drawing/2014/main" id="{EEF69C2D-DEAF-68BD-BD3F-B0483B92CC93}"/>
              </a:ext>
            </a:extLst>
          </p:cNvPr>
          <p:cNvSpPr/>
          <p:nvPr/>
        </p:nvSpPr>
        <p:spPr>
          <a:xfrm>
            <a:off x="582824" y="2343954"/>
            <a:ext cx="492443" cy="663003"/>
          </a:xfrm>
          <a:prstGeom prst="rect">
            <a:avLst/>
          </a:prstGeom>
          <a:noFill/>
        </p:spPr>
        <p:txBody>
          <a:bodyPr vert="vert270" wrap="non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Time</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grpSp>
        <p:nvGrpSpPr>
          <p:cNvPr id="26" name="组合 25">
            <a:extLst>
              <a:ext uri="{FF2B5EF4-FFF2-40B4-BE49-F238E27FC236}">
                <a16:creationId xmlns:a16="http://schemas.microsoft.com/office/drawing/2014/main" id="{0E6570BF-29FA-C96E-3C9C-4DF1FE288A8A}"/>
              </a:ext>
            </a:extLst>
          </p:cNvPr>
          <p:cNvGrpSpPr/>
          <p:nvPr/>
        </p:nvGrpSpPr>
        <p:grpSpPr>
          <a:xfrm>
            <a:off x="2384639" y="4010751"/>
            <a:ext cx="4161362" cy="548640"/>
            <a:chOff x="822959" y="1559561"/>
            <a:chExt cx="4161362" cy="548640"/>
          </a:xfrm>
        </p:grpSpPr>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AB79F34B-4A6A-B7A9-C641-CA0FE3719C4B}"/>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7" name="椭圆 26">
                  <a:extLst>
                    <a:ext uri="{FF2B5EF4-FFF2-40B4-BE49-F238E27FC236}">
                      <a16:creationId xmlns:a16="http://schemas.microsoft.com/office/drawing/2014/main" id="{AB79F34B-4A6A-B7A9-C641-CA0FE3719C4B}"/>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674A4411-2527-C275-84BC-4C647D873AA4}"/>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i="1">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8" name="椭圆 27">
                  <a:extLst>
                    <a:ext uri="{FF2B5EF4-FFF2-40B4-BE49-F238E27FC236}">
                      <a16:creationId xmlns:a16="http://schemas.microsoft.com/office/drawing/2014/main" id="{674A4411-2527-C275-84BC-4C647D873AA4}"/>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A5370CA4-A471-083D-C3D1-8AF29345EBAC}"/>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i="1">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9" name="椭圆 28">
                  <a:extLst>
                    <a:ext uri="{FF2B5EF4-FFF2-40B4-BE49-F238E27FC236}">
                      <a16:creationId xmlns:a16="http://schemas.microsoft.com/office/drawing/2014/main" id="{A5370CA4-A471-083D-C3D1-8AF29345EBAC}"/>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6"/>
                  <a:stretch>
                    <a:fillRect/>
                  </a:stretch>
                </a:blipFill>
                <a:ln>
                  <a:noFill/>
                </a:ln>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21C128E7-2F05-9B41-8EE1-630FB4FF4E92}"/>
                </a:ext>
              </a:extLst>
            </p:cNvPr>
            <p:cNvCxnSpPr>
              <a:cxnSpLocks/>
              <a:stCxn id="27" idx="6"/>
              <a:endCxn id="28"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D94C18CA-3A06-3AEF-F155-EF2CAB7852C3}"/>
                </a:ext>
              </a:extLst>
            </p:cNvPr>
            <p:cNvCxnSpPr>
              <a:cxnSpLocks/>
              <a:stCxn id="28" idx="6"/>
              <a:endCxn id="29"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矩形 31">
            <a:extLst>
              <a:ext uri="{FF2B5EF4-FFF2-40B4-BE49-F238E27FC236}">
                <a16:creationId xmlns:a16="http://schemas.microsoft.com/office/drawing/2014/main" id="{95A44DEF-6681-FD10-9AFD-23C79936D745}"/>
              </a:ext>
            </a:extLst>
          </p:cNvPr>
          <p:cNvSpPr/>
          <p:nvPr/>
        </p:nvSpPr>
        <p:spPr>
          <a:xfrm>
            <a:off x="4165599" y="3281276"/>
            <a:ext cx="1015663" cy="784830"/>
          </a:xfrm>
          <a:prstGeom prst="rect">
            <a:avLst/>
          </a:prstGeom>
          <a:noFill/>
        </p:spPr>
        <p:txBody>
          <a:bodyPr vert="eaVert" wrap="none" lIns="91440" tIns="45720" rIns="91440" bIns="45720">
            <a:spAutoFit/>
          </a:bodyPr>
          <a:lstStyle/>
          <a:p>
            <a:pPr algn="ctr"/>
            <a:r>
              <a:rPr lang="en-US" altLang="zh-CN" sz="5400" dirty="0">
                <a:ln w="0">
                  <a:noFill/>
                </a:ln>
                <a:solidFill>
                  <a:schemeClr val="tx1"/>
                </a:solidFill>
              </a:rPr>
              <a:t>…</a:t>
            </a:r>
            <a:endParaRPr lang="zh-CN" altLang="en-US" sz="5400" dirty="0">
              <a:ln w="0">
                <a:noFill/>
              </a:ln>
              <a:solidFill>
                <a:schemeClr val="tx1"/>
              </a:solidFill>
            </a:endParaRPr>
          </a:p>
        </p:txBody>
      </p:sp>
      <p:cxnSp>
        <p:nvCxnSpPr>
          <p:cNvPr id="36" name="连接符: 曲线 35">
            <a:extLst>
              <a:ext uri="{FF2B5EF4-FFF2-40B4-BE49-F238E27FC236}">
                <a16:creationId xmlns:a16="http://schemas.microsoft.com/office/drawing/2014/main" id="{462FD76D-C2C1-2AC7-7554-B6D05B2D12DC}"/>
              </a:ext>
            </a:extLst>
          </p:cNvPr>
          <p:cNvCxnSpPr>
            <a:stCxn id="22" idx="6"/>
            <a:endCxn id="10" idx="6"/>
          </p:cNvCxnSpPr>
          <p:nvPr/>
        </p:nvCxnSpPr>
        <p:spPr>
          <a:xfrm>
            <a:off x="4739640" y="1317415"/>
            <a:ext cx="12700" cy="844771"/>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7" name="连接符: 曲线 36">
            <a:extLst>
              <a:ext uri="{FF2B5EF4-FFF2-40B4-BE49-F238E27FC236}">
                <a16:creationId xmlns:a16="http://schemas.microsoft.com/office/drawing/2014/main" id="{17762ABB-9694-4B23-7B09-CE342755F5BC}"/>
              </a:ext>
            </a:extLst>
          </p:cNvPr>
          <p:cNvCxnSpPr>
            <a:cxnSpLocks/>
            <a:stCxn id="10" idx="6"/>
            <a:endCxn id="18" idx="6"/>
          </p:cNvCxnSpPr>
          <p:nvPr/>
        </p:nvCxnSpPr>
        <p:spPr>
          <a:xfrm>
            <a:off x="4739640" y="2162186"/>
            <a:ext cx="12700" cy="844771"/>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0" name="连接符: 曲线 39">
            <a:extLst>
              <a:ext uri="{FF2B5EF4-FFF2-40B4-BE49-F238E27FC236}">
                <a16:creationId xmlns:a16="http://schemas.microsoft.com/office/drawing/2014/main" id="{EF146AE1-8DE1-F1FA-5FCE-5A2A7D821964}"/>
              </a:ext>
            </a:extLst>
          </p:cNvPr>
          <p:cNvCxnSpPr>
            <a:cxnSpLocks/>
          </p:cNvCxnSpPr>
          <p:nvPr/>
        </p:nvCxnSpPr>
        <p:spPr>
          <a:xfrm>
            <a:off x="4726940" y="3736430"/>
            <a:ext cx="12700" cy="548640"/>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2" name="文本框 41">
            <a:extLst>
              <a:ext uri="{FF2B5EF4-FFF2-40B4-BE49-F238E27FC236}">
                <a16:creationId xmlns:a16="http://schemas.microsoft.com/office/drawing/2014/main" id="{1BD5119C-0F3E-8DCC-086F-ED4D5A8E8DEE}"/>
              </a:ext>
            </a:extLst>
          </p:cNvPr>
          <p:cNvSpPr txBox="1"/>
          <p:nvPr/>
        </p:nvSpPr>
        <p:spPr>
          <a:xfrm>
            <a:off x="4572000" y="1474284"/>
            <a:ext cx="1955970" cy="646331"/>
          </a:xfrm>
          <a:prstGeom prst="rect">
            <a:avLst/>
          </a:prstGeom>
          <a:noFill/>
        </p:spPr>
        <p:txBody>
          <a:bodyPr wrap="square" rtlCol="0">
            <a:spAutoFit/>
          </a:bodyPr>
          <a:lstStyle/>
          <a:p>
            <a:pPr algn="ctr"/>
            <a:r>
              <a:rPr lang="en-US" sz="1800" dirty="0">
                <a:solidFill>
                  <a:schemeClr val="accent2"/>
                </a:solidFill>
              </a:rPr>
              <a:t>Short-term memory</a:t>
            </a:r>
          </a:p>
        </p:txBody>
      </p:sp>
      <p:sp>
        <p:nvSpPr>
          <p:cNvPr id="23" name="Google Shape;191;p33">
            <a:extLst>
              <a:ext uri="{FF2B5EF4-FFF2-40B4-BE49-F238E27FC236}">
                <a16:creationId xmlns:a16="http://schemas.microsoft.com/office/drawing/2014/main" id="{7369DC19-FD50-B168-332D-14557D445310}"/>
              </a:ext>
            </a:extLst>
          </p:cNvPr>
          <p:cNvSpPr txBox="1">
            <a:spLocks/>
          </p:cNvSpPr>
          <p:nvPr/>
        </p:nvSpPr>
        <p:spPr>
          <a:xfrm>
            <a:off x="216000" y="216000"/>
            <a:ext cx="6745500" cy="29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lnSpc>
                <a:spcPct val="115000"/>
              </a:lnSpc>
              <a:spcBef>
                <a:spcPts val="0"/>
              </a:spcBef>
            </a:pPr>
            <a:r>
              <a:rPr lang="en-US" sz="2800" dirty="0"/>
              <a:t>Long Short-Term Memory (LSTM) </a:t>
            </a:r>
          </a:p>
        </p:txBody>
      </p:sp>
      <p:cxnSp>
        <p:nvCxnSpPr>
          <p:cNvPr id="34" name="连接符: 曲线 33">
            <a:extLst>
              <a:ext uri="{FF2B5EF4-FFF2-40B4-BE49-F238E27FC236}">
                <a16:creationId xmlns:a16="http://schemas.microsoft.com/office/drawing/2014/main" id="{A324A7B8-0CEA-DBA5-2893-205C05BFD054}"/>
              </a:ext>
            </a:extLst>
          </p:cNvPr>
          <p:cNvCxnSpPr>
            <a:stCxn id="22" idx="6"/>
            <a:endCxn id="29" idx="6"/>
          </p:cNvCxnSpPr>
          <p:nvPr/>
        </p:nvCxnSpPr>
        <p:spPr>
          <a:xfrm>
            <a:off x="4739640" y="1317415"/>
            <a:ext cx="1806361" cy="2967656"/>
          </a:xfrm>
          <a:prstGeom prst="curvedConnector3">
            <a:avLst>
              <a:gd name="adj1" fmla="val 14265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连接符: 曲线 37">
            <a:extLst>
              <a:ext uri="{FF2B5EF4-FFF2-40B4-BE49-F238E27FC236}">
                <a16:creationId xmlns:a16="http://schemas.microsoft.com/office/drawing/2014/main" id="{C93E3D04-E2F8-9B9E-8D9C-EA82FC7864B4}"/>
              </a:ext>
            </a:extLst>
          </p:cNvPr>
          <p:cNvCxnSpPr>
            <a:cxnSpLocks/>
            <a:stCxn id="10" idx="6"/>
            <a:endCxn id="29" idx="6"/>
          </p:cNvCxnSpPr>
          <p:nvPr/>
        </p:nvCxnSpPr>
        <p:spPr>
          <a:xfrm>
            <a:off x="4739640" y="2162186"/>
            <a:ext cx="1806361" cy="2122885"/>
          </a:xfrm>
          <a:prstGeom prst="curvedConnector3">
            <a:avLst>
              <a:gd name="adj1" fmla="val 12109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6" name="连接符: 曲线 45">
            <a:extLst>
              <a:ext uri="{FF2B5EF4-FFF2-40B4-BE49-F238E27FC236}">
                <a16:creationId xmlns:a16="http://schemas.microsoft.com/office/drawing/2014/main" id="{954F2A4D-4F57-D3FC-C9BE-B5564A3761AE}"/>
              </a:ext>
            </a:extLst>
          </p:cNvPr>
          <p:cNvCxnSpPr>
            <a:cxnSpLocks/>
            <a:stCxn id="18" idx="6"/>
            <a:endCxn id="29" idx="6"/>
          </p:cNvCxnSpPr>
          <p:nvPr/>
        </p:nvCxnSpPr>
        <p:spPr>
          <a:xfrm>
            <a:off x="4739640" y="3006957"/>
            <a:ext cx="1806361" cy="1278114"/>
          </a:xfrm>
          <a:prstGeom prst="curvedConnector3">
            <a:avLst>
              <a:gd name="adj1" fmla="val 10984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连接符: 曲线 53">
            <a:extLst>
              <a:ext uri="{FF2B5EF4-FFF2-40B4-BE49-F238E27FC236}">
                <a16:creationId xmlns:a16="http://schemas.microsoft.com/office/drawing/2014/main" id="{56B362C6-8C44-D7E3-82B9-CCEF9903768B}"/>
              </a:ext>
            </a:extLst>
          </p:cNvPr>
          <p:cNvCxnSpPr/>
          <p:nvPr/>
        </p:nvCxnSpPr>
        <p:spPr>
          <a:xfrm>
            <a:off x="4729943" y="3734645"/>
            <a:ext cx="1828800" cy="548640"/>
          </a:xfrm>
          <a:prstGeom prst="curvedConnector3">
            <a:avLst>
              <a:gd name="adj1" fmla="val 102375"/>
            </a:avLst>
          </a:prstGeom>
          <a:ln>
            <a:tailEnd type="triangle"/>
          </a:ln>
        </p:spPr>
        <p:style>
          <a:lnRef idx="1">
            <a:schemeClr val="accent6"/>
          </a:lnRef>
          <a:fillRef idx="0">
            <a:schemeClr val="accent6"/>
          </a:fillRef>
          <a:effectRef idx="0">
            <a:schemeClr val="accent6"/>
          </a:effectRef>
          <a:fontRef idx="minor">
            <a:schemeClr val="tx1"/>
          </a:fontRef>
        </p:style>
      </p:cxnSp>
      <p:sp>
        <p:nvSpPr>
          <p:cNvPr id="57" name="文本框 56">
            <a:extLst>
              <a:ext uri="{FF2B5EF4-FFF2-40B4-BE49-F238E27FC236}">
                <a16:creationId xmlns:a16="http://schemas.microsoft.com/office/drawing/2014/main" id="{E3E89829-9279-89A6-9D73-B73B685F46E7}"/>
              </a:ext>
            </a:extLst>
          </p:cNvPr>
          <p:cNvSpPr txBox="1"/>
          <p:nvPr/>
        </p:nvSpPr>
        <p:spPr>
          <a:xfrm>
            <a:off x="6961500" y="2154912"/>
            <a:ext cx="1955970" cy="646331"/>
          </a:xfrm>
          <a:prstGeom prst="rect">
            <a:avLst/>
          </a:prstGeom>
          <a:noFill/>
        </p:spPr>
        <p:txBody>
          <a:bodyPr wrap="square" rtlCol="0">
            <a:spAutoFit/>
          </a:bodyPr>
          <a:lstStyle/>
          <a:p>
            <a:pPr algn="ctr"/>
            <a:r>
              <a:rPr lang="en-US" sz="1800" dirty="0">
                <a:solidFill>
                  <a:schemeClr val="accent6"/>
                </a:solidFill>
              </a:rPr>
              <a:t>Long-term memory</a:t>
            </a:r>
          </a:p>
        </p:txBody>
      </p:sp>
    </p:spTree>
    <p:extLst>
      <p:ext uri="{BB962C8B-B14F-4D97-AF65-F5344CB8AC3E}">
        <p14:creationId xmlns:p14="http://schemas.microsoft.com/office/powerpoint/2010/main" val="2131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up)">
                                      <p:cBhvr>
                                        <p:cTn id="10" dur="500"/>
                                        <p:tgtEl>
                                          <p:spTgt spid="38"/>
                                        </p:tgtEl>
                                      </p:cBhvr>
                                    </p:animEffect>
                                  </p:childTnLst>
                                </p:cTn>
                              </p:par>
                              <p:par>
                                <p:cTn id="11" presetID="22" presetClass="entr" presetSubtype="1"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par>
                                <p:cTn id="14" presetID="22" presetClass="entr" presetSubtype="1"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up)">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5325403-887C-3E2D-3819-513CF5B8FA5D}"/>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B00828F2-9C4F-01EF-D796-20C640EDF36D}"/>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Long Short-Term Memory (LSTM) </a:t>
            </a:r>
            <a:endParaRPr sz="2800" dirty="0"/>
          </a:p>
        </p:txBody>
      </p:sp>
      <p:grpSp>
        <p:nvGrpSpPr>
          <p:cNvPr id="16" name="Group 15">
            <a:extLst>
              <a:ext uri="{FF2B5EF4-FFF2-40B4-BE49-F238E27FC236}">
                <a16:creationId xmlns:a16="http://schemas.microsoft.com/office/drawing/2014/main" id="{268FAC65-EAB8-535B-3005-47ED442CCCBC}"/>
              </a:ext>
            </a:extLst>
          </p:cNvPr>
          <p:cNvGrpSpPr/>
          <p:nvPr/>
        </p:nvGrpSpPr>
        <p:grpSpPr>
          <a:xfrm>
            <a:off x="60936" y="1403404"/>
            <a:ext cx="4389192" cy="2677853"/>
            <a:chOff x="60936" y="1403404"/>
            <a:chExt cx="4389192" cy="2677853"/>
          </a:xfrm>
        </p:grpSpPr>
        <p:pic>
          <p:nvPicPr>
            <p:cNvPr id="2" name="Picture 1">
              <a:extLst>
                <a:ext uri="{FF2B5EF4-FFF2-40B4-BE49-F238E27FC236}">
                  <a16:creationId xmlns:a16="http://schemas.microsoft.com/office/drawing/2014/main" id="{B91032F6-AF29-5090-8EA8-B3B9B95F7C68}"/>
                </a:ext>
              </a:extLst>
            </p:cNvPr>
            <p:cNvPicPr>
              <a:picLocks noChangeAspect="1"/>
            </p:cNvPicPr>
            <p:nvPr/>
          </p:nvPicPr>
          <p:blipFill>
            <a:blip r:embed="rId3"/>
            <a:stretch>
              <a:fillRect/>
            </a:stretch>
          </p:blipFill>
          <p:spPr>
            <a:xfrm>
              <a:off x="175660" y="1507098"/>
              <a:ext cx="4087058" cy="1940698"/>
            </a:xfrm>
            <a:prstGeom prst="rect">
              <a:avLst/>
            </a:prstGeom>
          </p:spPr>
        </p:pic>
        <p:sp>
          <p:nvSpPr>
            <p:cNvPr id="4" name="Rectangle 3">
              <a:extLst>
                <a:ext uri="{FF2B5EF4-FFF2-40B4-BE49-F238E27FC236}">
                  <a16:creationId xmlns:a16="http://schemas.microsoft.com/office/drawing/2014/main" id="{5B9F97A2-1840-E7DE-4547-7C9B92FAA637}"/>
                </a:ext>
              </a:extLst>
            </p:cNvPr>
            <p:cNvSpPr/>
            <p:nvPr/>
          </p:nvSpPr>
          <p:spPr>
            <a:xfrm>
              <a:off x="60936" y="1403404"/>
              <a:ext cx="4389192" cy="2281088"/>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6C0BA76-D1A5-4028-7B9E-3DE0107B3FB4}"/>
                </a:ext>
              </a:extLst>
            </p:cNvPr>
            <p:cNvSpPr txBox="1"/>
            <p:nvPr/>
          </p:nvSpPr>
          <p:spPr>
            <a:xfrm>
              <a:off x="1963270" y="3773480"/>
              <a:ext cx="578224" cy="307777"/>
            </a:xfrm>
            <a:prstGeom prst="rect">
              <a:avLst/>
            </a:prstGeom>
            <a:noFill/>
          </p:spPr>
          <p:txBody>
            <a:bodyPr wrap="square">
              <a:spAutoFit/>
            </a:bodyPr>
            <a:lstStyle/>
            <a:p>
              <a:pPr algn="ctr"/>
              <a:r>
                <a:rPr lang="en-GB" sz="1400" dirty="0">
                  <a:solidFill>
                    <a:schemeClr val="tx1"/>
                  </a:solidFill>
                </a:rPr>
                <a:t>RNN</a:t>
              </a:r>
              <a:endParaRPr lang="en-GB" dirty="0"/>
            </a:p>
          </p:txBody>
        </p:sp>
      </p:grpSp>
      <p:grpSp>
        <p:nvGrpSpPr>
          <p:cNvPr id="15" name="Group 14">
            <a:extLst>
              <a:ext uri="{FF2B5EF4-FFF2-40B4-BE49-F238E27FC236}">
                <a16:creationId xmlns:a16="http://schemas.microsoft.com/office/drawing/2014/main" id="{FCF1C770-2160-8997-1477-E85DF2B3C31D}"/>
              </a:ext>
            </a:extLst>
          </p:cNvPr>
          <p:cNvGrpSpPr/>
          <p:nvPr/>
        </p:nvGrpSpPr>
        <p:grpSpPr>
          <a:xfrm>
            <a:off x="4511064" y="1403404"/>
            <a:ext cx="4572000" cy="2677853"/>
            <a:chOff x="4511064" y="1403404"/>
            <a:chExt cx="4572000" cy="2677853"/>
          </a:xfrm>
        </p:grpSpPr>
        <p:pic>
          <p:nvPicPr>
            <p:cNvPr id="3" name="Picture 2">
              <a:extLst>
                <a:ext uri="{FF2B5EF4-FFF2-40B4-BE49-F238E27FC236}">
                  <a16:creationId xmlns:a16="http://schemas.microsoft.com/office/drawing/2014/main" id="{FB2F6758-8324-CD7F-77D7-7B4C0533EB84}"/>
                </a:ext>
              </a:extLst>
            </p:cNvPr>
            <p:cNvPicPr>
              <a:picLocks noChangeAspect="1"/>
            </p:cNvPicPr>
            <p:nvPr/>
          </p:nvPicPr>
          <p:blipFill>
            <a:blip r:embed="rId4"/>
            <a:stretch>
              <a:fillRect/>
            </a:stretch>
          </p:blipFill>
          <p:spPr>
            <a:xfrm>
              <a:off x="4785869" y="1403404"/>
              <a:ext cx="4236259" cy="2173108"/>
            </a:xfrm>
            <a:prstGeom prst="rect">
              <a:avLst/>
            </a:prstGeom>
          </p:spPr>
        </p:pic>
        <p:sp>
          <p:nvSpPr>
            <p:cNvPr id="5" name="Rectangle 4">
              <a:extLst>
                <a:ext uri="{FF2B5EF4-FFF2-40B4-BE49-F238E27FC236}">
                  <a16:creationId xmlns:a16="http://schemas.microsoft.com/office/drawing/2014/main" id="{E04A3761-D642-40C5-CF48-1DEDFD14A258}"/>
                </a:ext>
              </a:extLst>
            </p:cNvPr>
            <p:cNvSpPr/>
            <p:nvPr/>
          </p:nvSpPr>
          <p:spPr>
            <a:xfrm>
              <a:off x="4511064" y="1403404"/>
              <a:ext cx="4572000" cy="2281088"/>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301D51A-01B3-E986-1E20-50A513A54B81}"/>
                </a:ext>
              </a:extLst>
            </p:cNvPr>
            <p:cNvSpPr txBox="1"/>
            <p:nvPr/>
          </p:nvSpPr>
          <p:spPr>
            <a:xfrm>
              <a:off x="6396802" y="3773480"/>
              <a:ext cx="800524" cy="307777"/>
            </a:xfrm>
            <a:prstGeom prst="rect">
              <a:avLst/>
            </a:prstGeom>
            <a:noFill/>
          </p:spPr>
          <p:txBody>
            <a:bodyPr wrap="square">
              <a:spAutoFit/>
            </a:bodyPr>
            <a:lstStyle/>
            <a:p>
              <a:pPr algn="ctr"/>
              <a:r>
                <a:rPr lang="en-GB" sz="1400" dirty="0">
                  <a:solidFill>
                    <a:schemeClr val="tx1"/>
                  </a:solidFill>
                </a:rPr>
                <a:t>LSTM</a:t>
              </a:r>
              <a:endParaRPr lang="en-GB" dirty="0"/>
            </a:p>
          </p:txBody>
        </p:sp>
        <p:cxnSp>
          <p:nvCxnSpPr>
            <p:cNvPr id="11" name="Straight Arrow Connector 10">
              <a:extLst>
                <a:ext uri="{FF2B5EF4-FFF2-40B4-BE49-F238E27FC236}">
                  <a16:creationId xmlns:a16="http://schemas.microsoft.com/office/drawing/2014/main" id="{6F1E334E-24DB-4E64-A15C-F3C21F869177}"/>
                </a:ext>
              </a:extLst>
            </p:cNvPr>
            <p:cNvCxnSpPr>
              <a:cxnSpLocks/>
            </p:cNvCxnSpPr>
            <p:nvPr/>
          </p:nvCxnSpPr>
          <p:spPr>
            <a:xfrm>
              <a:off x="7824083" y="2627407"/>
              <a:ext cx="230588" cy="0"/>
            </a:xfrm>
            <a:prstGeom prst="straightConnector1">
              <a:avLst/>
            </a:prstGeom>
            <a:ln>
              <a:solidFill>
                <a:srgbClr val="FD760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530B225-8C90-1F10-8BFB-7A8F85BE06C8}"/>
                </a:ext>
              </a:extLst>
            </p:cNvPr>
            <p:cNvCxnSpPr/>
            <p:nvPr/>
          </p:nvCxnSpPr>
          <p:spPr>
            <a:xfrm flipV="1">
              <a:off x="8054671" y="2571750"/>
              <a:ext cx="222637" cy="55657"/>
            </a:xfrm>
            <a:prstGeom prst="curvedConnector3">
              <a:avLst/>
            </a:prstGeom>
            <a:ln>
              <a:solidFill>
                <a:srgbClr val="AEAAA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451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9147E4B7-B795-53CF-A44A-20125777B987}"/>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69F9D393-3426-F1A5-73B4-4BD30C930E0B}"/>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Activation Functions</a:t>
            </a:r>
            <a:endParaRPr sz="2800" dirty="0"/>
          </a:p>
        </p:txBody>
      </p:sp>
      <p:pic>
        <p:nvPicPr>
          <p:cNvPr id="5" name="Picture 2" descr="Activation Functions in Neural Network – Study Machine Learning">
            <a:extLst>
              <a:ext uri="{FF2B5EF4-FFF2-40B4-BE49-F238E27FC236}">
                <a16:creationId xmlns:a16="http://schemas.microsoft.com/office/drawing/2014/main" id="{2240D614-2F62-701E-E03C-28C2CE94E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7" r="33604" b="4097"/>
          <a:stretch>
            <a:fillRect/>
          </a:stretch>
        </p:blipFill>
        <p:spPr bwMode="auto">
          <a:xfrm>
            <a:off x="1470698" y="828015"/>
            <a:ext cx="6202603" cy="348746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31B01198-F892-3B51-B1CD-AD0DB5319572}"/>
              </a:ext>
            </a:extLst>
          </p:cNvPr>
          <p:cNvGrpSpPr/>
          <p:nvPr/>
        </p:nvGrpSpPr>
        <p:grpSpPr>
          <a:xfrm>
            <a:off x="2258864" y="4344268"/>
            <a:ext cx="4821169" cy="369332"/>
            <a:chOff x="-159922" y="2837204"/>
            <a:chExt cx="2782986" cy="194901"/>
          </a:xfrm>
        </p:grpSpPr>
        <p:sp>
          <p:nvSpPr>
            <p:cNvPr id="11" name="TextBox 10">
              <a:extLst>
                <a:ext uri="{FF2B5EF4-FFF2-40B4-BE49-F238E27FC236}">
                  <a16:creationId xmlns:a16="http://schemas.microsoft.com/office/drawing/2014/main" id="{B03CC517-C7E8-CE51-FCAE-5922057CF881}"/>
                </a:ext>
              </a:extLst>
            </p:cNvPr>
            <p:cNvSpPr txBox="1"/>
            <p:nvPr/>
          </p:nvSpPr>
          <p:spPr>
            <a:xfrm>
              <a:off x="1772757" y="2837204"/>
              <a:ext cx="850307" cy="194901"/>
            </a:xfrm>
            <a:prstGeom prst="rect">
              <a:avLst/>
            </a:prstGeom>
            <a:noFill/>
          </p:spPr>
          <p:txBody>
            <a:bodyPr wrap="square">
              <a:spAutoFit/>
            </a:bodyPr>
            <a:lstStyle/>
            <a:p>
              <a:r>
                <a:rPr lang="en-GB" sz="1800" dirty="0">
                  <a:effectLst/>
                </a:rPr>
                <a:t>([-1, 1])</a:t>
              </a:r>
              <a:endParaRPr lang="en-GB" sz="1800" dirty="0"/>
            </a:p>
          </p:txBody>
        </p:sp>
        <p:sp>
          <p:nvSpPr>
            <p:cNvPr id="12" name="TextBox 11">
              <a:extLst>
                <a:ext uri="{FF2B5EF4-FFF2-40B4-BE49-F238E27FC236}">
                  <a16:creationId xmlns:a16="http://schemas.microsoft.com/office/drawing/2014/main" id="{58DE28A7-D492-3A44-C79A-52D8B3B8665A}"/>
                </a:ext>
              </a:extLst>
            </p:cNvPr>
            <p:cNvSpPr txBox="1"/>
            <p:nvPr/>
          </p:nvSpPr>
          <p:spPr>
            <a:xfrm>
              <a:off x="-159922" y="2837204"/>
              <a:ext cx="850307" cy="194901"/>
            </a:xfrm>
            <a:prstGeom prst="rect">
              <a:avLst/>
            </a:prstGeom>
            <a:noFill/>
          </p:spPr>
          <p:txBody>
            <a:bodyPr wrap="square">
              <a:spAutoFit/>
            </a:bodyPr>
            <a:lstStyle/>
            <a:p>
              <a:r>
                <a:rPr lang="en-GB" sz="1800" dirty="0">
                  <a:effectLst/>
                </a:rPr>
                <a:t>([0, 1])</a:t>
              </a:r>
              <a:endParaRPr lang="en-GB" sz="1800" dirty="0"/>
            </a:p>
          </p:txBody>
        </p:sp>
      </p:grpSp>
    </p:spTree>
    <p:extLst>
      <p:ext uri="{BB962C8B-B14F-4D97-AF65-F5344CB8AC3E}">
        <p14:creationId xmlns:p14="http://schemas.microsoft.com/office/powerpoint/2010/main" val="42436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2784E498-E617-9855-F80F-12AD84DEB655}"/>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088927F1-30AA-D2C3-B608-58F00B4752ED}"/>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8821D0FB-DE26-5857-02CB-0F9EF4B2B6D1}"/>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78FAFCAE-68C7-ECC3-A518-004A25B3D510}"/>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DAED4459-87A8-65DC-5350-CF5B8F39A108}"/>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9951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3D11BA7C-3530-E48F-A1DB-C2200E81A13E}"/>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5B5D6EA9-3B85-64CC-D7C9-420C0DB9D670}"/>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4AD93679-E6A0-5DEB-1811-1DB9E8B839EB}"/>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43AA438C-2230-CB5F-6E96-07F668A9993E}"/>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BD59A6C0-4D4B-6D44-1CED-7A4EDC504FC0}"/>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B788FEC8-B72F-3880-0C44-D8ACB171D549}"/>
              </a:ext>
            </a:extLst>
          </p:cNvPr>
          <p:cNvSpPr/>
          <p:nvPr/>
        </p:nvSpPr>
        <p:spPr>
          <a:xfrm>
            <a:off x="149990" y="1159933"/>
            <a:ext cx="8844019" cy="3920067"/>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文本框 2">
            <a:extLst>
              <a:ext uri="{FF2B5EF4-FFF2-40B4-BE49-F238E27FC236}">
                <a16:creationId xmlns:a16="http://schemas.microsoft.com/office/drawing/2014/main" id="{C9D68A11-F0A9-74B1-DFCF-9AB96F7E5ACE}"/>
              </a:ext>
            </a:extLst>
          </p:cNvPr>
          <p:cNvSpPr txBox="1"/>
          <p:nvPr/>
        </p:nvSpPr>
        <p:spPr>
          <a:xfrm>
            <a:off x="2778964" y="1312333"/>
            <a:ext cx="3325502" cy="646331"/>
          </a:xfrm>
          <a:prstGeom prst="rect">
            <a:avLst/>
          </a:prstGeom>
          <a:noFill/>
        </p:spPr>
        <p:txBody>
          <a:bodyPr wrap="square" rtlCol="0">
            <a:spAutoFit/>
          </a:bodyPr>
          <a:lstStyle/>
          <a:p>
            <a:r>
              <a:rPr lang="en-US" sz="1800" dirty="0"/>
              <a:t>Cell State – represents the </a:t>
            </a:r>
            <a:r>
              <a:rPr lang="en-US" sz="1800" b="1" dirty="0">
                <a:solidFill>
                  <a:schemeClr val="accent6"/>
                </a:solidFill>
              </a:rPr>
              <a:t>Long-Term Memory</a:t>
            </a:r>
          </a:p>
        </p:txBody>
      </p:sp>
    </p:spTree>
    <p:extLst>
      <p:ext uri="{BB962C8B-B14F-4D97-AF65-F5344CB8AC3E}">
        <p14:creationId xmlns:p14="http://schemas.microsoft.com/office/powerpoint/2010/main" val="156303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body" idx="2"/>
          </p:nvPr>
        </p:nvSpPr>
        <p:spPr>
          <a:xfrm>
            <a:off x="216000" y="216000"/>
            <a:ext cx="5489100" cy="293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800"/>
              <a:buNone/>
            </a:pPr>
            <a:r>
              <a:rPr lang="en" sz="2800"/>
              <a:t>Contents</a:t>
            </a:r>
            <a:endParaRPr sz="2800"/>
          </a:p>
        </p:txBody>
      </p:sp>
      <p:sp>
        <p:nvSpPr>
          <p:cNvPr id="103" name="Google Shape;103;p21"/>
          <p:cNvSpPr txBox="1"/>
          <p:nvPr/>
        </p:nvSpPr>
        <p:spPr>
          <a:xfrm>
            <a:off x="322300" y="981300"/>
            <a:ext cx="8474100" cy="410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457200" lvl="0" indent="-355600" algn="l" rtl="0">
              <a:lnSpc>
                <a:spcPct val="150000"/>
              </a:lnSpc>
              <a:spcBef>
                <a:spcPts val="1200"/>
              </a:spcBef>
              <a:spcAft>
                <a:spcPts val="0"/>
              </a:spcAft>
              <a:buClr>
                <a:schemeClr val="dk1"/>
              </a:buClr>
              <a:buSzPts val="2000"/>
              <a:buChar char="●"/>
            </a:pPr>
            <a:r>
              <a:rPr lang="en" sz="2000" dirty="0">
                <a:solidFill>
                  <a:schemeClr val="dk1"/>
                </a:solidFill>
              </a:rPr>
              <a:t>What is Longitudinal Data</a:t>
            </a:r>
            <a:endParaRPr sz="2000" dirty="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dirty="0">
                <a:solidFill>
                  <a:schemeClr val="dk1"/>
                </a:solidFill>
              </a:rPr>
              <a:t>Benefits of Longitudinal Data</a:t>
            </a:r>
            <a:endParaRPr sz="2000" dirty="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dirty="0">
                <a:solidFill>
                  <a:schemeClr val="dk1"/>
                </a:solidFill>
              </a:rPr>
              <a:t>Longitudinal Data Analysis</a:t>
            </a:r>
            <a:endParaRPr sz="2000" dirty="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dirty="0">
                <a:solidFill>
                  <a:schemeClr val="dk1"/>
                </a:solidFill>
              </a:rPr>
              <a:t>Recurrent Neural Networks (RNNs)</a:t>
            </a:r>
            <a:endParaRPr sz="2000" dirty="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dirty="0">
                <a:solidFill>
                  <a:schemeClr val="dk1"/>
                </a:solidFill>
              </a:rPr>
              <a:t>Long Short-Term Memory (LSTM)</a:t>
            </a:r>
          </a:p>
          <a:p>
            <a:pPr marL="457200" indent="-355600">
              <a:lnSpc>
                <a:spcPct val="150000"/>
              </a:lnSpc>
              <a:buClr>
                <a:schemeClr val="dk1"/>
              </a:buClr>
              <a:buSzPts val="2000"/>
              <a:buFont typeface="Arial"/>
              <a:buChar char="●"/>
            </a:pPr>
            <a:r>
              <a:rPr lang="en-GB" sz="2000" dirty="0">
                <a:solidFill>
                  <a:schemeClr val="dk1"/>
                </a:solidFill>
              </a:rPr>
              <a:t>Multi-Head Attention (Transformer)</a:t>
            </a:r>
          </a:p>
          <a:p>
            <a:pPr marL="457200" indent="-355600">
              <a:lnSpc>
                <a:spcPct val="150000"/>
              </a:lnSpc>
              <a:buClr>
                <a:schemeClr val="dk1"/>
              </a:buClr>
              <a:buSzPts val="2000"/>
              <a:buFont typeface="Arial"/>
              <a:buChar char="●"/>
            </a:pPr>
            <a:r>
              <a:rPr lang="en-GB" sz="2000" dirty="0">
                <a:solidFill>
                  <a:schemeClr val="dk1"/>
                </a:solidFill>
              </a:rPr>
              <a:t>State Space Model (Mamba)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8FC529BA-7270-E7FE-5BF8-8B2A23E83E01}"/>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AFC5FD01-39D8-1B6D-1259-6619A5CDCF0C}"/>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4C9864F1-3633-5989-7BD3-2158995AC9EB}"/>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799706D9-4546-536B-931B-5AC67B558308}"/>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58AF6154-95DF-08A2-2BAD-AD96B64103F5}"/>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1A062DBF-792A-FCC9-EF23-46C35CD4FB9F}"/>
              </a:ext>
            </a:extLst>
          </p:cNvPr>
          <p:cNvSpPr/>
          <p:nvPr/>
        </p:nvSpPr>
        <p:spPr>
          <a:xfrm>
            <a:off x="0" y="986690"/>
            <a:ext cx="8994009" cy="2078891"/>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矩形 4">
            <a:extLst>
              <a:ext uri="{FF2B5EF4-FFF2-40B4-BE49-F238E27FC236}">
                <a16:creationId xmlns:a16="http://schemas.microsoft.com/office/drawing/2014/main" id="{2E3823E0-FA60-8206-A9CA-CA060FF30463}"/>
              </a:ext>
            </a:extLst>
          </p:cNvPr>
          <p:cNvSpPr/>
          <p:nvPr/>
        </p:nvSpPr>
        <p:spPr>
          <a:xfrm>
            <a:off x="74994" y="3765894"/>
            <a:ext cx="8844019" cy="1360022"/>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文本框 2">
            <a:extLst>
              <a:ext uri="{FF2B5EF4-FFF2-40B4-BE49-F238E27FC236}">
                <a16:creationId xmlns:a16="http://schemas.microsoft.com/office/drawing/2014/main" id="{CD5B1C98-DBFF-2D81-AE98-45AEC41F8306}"/>
              </a:ext>
            </a:extLst>
          </p:cNvPr>
          <p:cNvSpPr txBox="1"/>
          <p:nvPr/>
        </p:nvSpPr>
        <p:spPr>
          <a:xfrm>
            <a:off x="3353000" y="3890328"/>
            <a:ext cx="3325502" cy="646331"/>
          </a:xfrm>
          <a:prstGeom prst="rect">
            <a:avLst/>
          </a:prstGeom>
          <a:noFill/>
        </p:spPr>
        <p:txBody>
          <a:bodyPr wrap="square" rtlCol="0">
            <a:spAutoFit/>
          </a:bodyPr>
          <a:lstStyle/>
          <a:p>
            <a:r>
              <a:rPr lang="en-US" sz="1800" dirty="0"/>
              <a:t>Hidden State – represents the </a:t>
            </a:r>
            <a:r>
              <a:rPr lang="en-US" sz="1800" b="1" dirty="0">
                <a:solidFill>
                  <a:srgbClr val="D60093"/>
                </a:solidFill>
              </a:rPr>
              <a:t>Short-Term Memory</a:t>
            </a:r>
          </a:p>
        </p:txBody>
      </p:sp>
    </p:spTree>
    <p:extLst>
      <p:ext uri="{BB962C8B-B14F-4D97-AF65-F5344CB8AC3E}">
        <p14:creationId xmlns:p14="http://schemas.microsoft.com/office/powerpoint/2010/main" val="4749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69A28077-0756-7EAE-2123-72F2BAE70461}"/>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222F0649-1E1D-894D-6C34-6024EE5C402C}"/>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64FAFBA8-E4A0-CCBE-8FA2-8104CAA76C62}"/>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FCB910B7-CF6F-8CE0-C54A-C2B49547CA3D}"/>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68169808-5AEB-01A5-9912-D624DF9A768E}"/>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30CD9A14-B73A-22B4-958E-7590E82F70DF}"/>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 name="矩形 2">
            <a:extLst>
              <a:ext uri="{FF2B5EF4-FFF2-40B4-BE49-F238E27FC236}">
                <a16:creationId xmlns:a16="http://schemas.microsoft.com/office/drawing/2014/main" id="{C4477553-75CC-1986-A280-3606315FD852}"/>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5" name="文本框 4">
            <a:extLst>
              <a:ext uri="{FF2B5EF4-FFF2-40B4-BE49-F238E27FC236}">
                <a16:creationId xmlns:a16="http://schemas.microsoft.com/office/drawing/2014/main" id="{CABF952E-0EB6-7981-5A56-D1121B0CB1E4}"/>
              </a:ext>
            </a:extLst>
          </p:cNvPr>
          <p:cNvSpPr txBox="1"/>
          <p:nvPr/>
        </p:nvSpPr>
        <p:spPr>
          <a:xfrm>
            <a:off x="34681" y="1222131"/>
            <a:ext cx="1168400" cy="523220"/>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7" name="文本框 6">
            <a:extLst>
              <a:ext uri="{FF2B5EF4-FFF2-40B4-BE49-F238E27FC236}">
                <a16:creationId xmlns:a16="http://schemas.microsoft.com/office/drawing/2014/main" id="{1FF08D61-5457-7F5C-E616-5948DE4A8C26}"/>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8" name="矩形 7">
            <a:extLst>
              <a:ext uri="{FF2B5EF4-FFF2-40B4-BE49-F238E27FC236}">
                <a16:creationId xmlns:a16="http://schemas.microsoft.com/office/drawing/2014/main" id="{88AFD71F-0FB2-3B4C-50FB-47F051DA8261}"/>
              </a:ext>
            </a:extLst>
          </p:cNvPr>
          <p:cNvSpPr/>
          <p:nvPr/>
        </p:nvSpPr>
        <p:spPr>
          <a:xfrm>
            <a:off x="1530512" y="4592416"/>
            <a:ext cx="395654" cy="369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9CFD044-B60D-D8A6-9A3E-F536BC2BDFD8}"/>
                  </a:ext>
                </a:extLst>
              </p:cNvPr>
              <p:cNvSpPr/>
              <p:nvPr/>
            </p:nvSpPr>
            <p:spPr>
              <a:xfrm>
                <a:off x="2248510" y="856987"/>
                <a:ext cx="6745499" cy="3920067"/>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9" name="矩形 8">
                <a:extLst>
                  <a:ext uri="{FF2B5EF4-FFF2-40B4-BE49-F238E27FC236}">
                    <a16:creationId xmlns:a16="http://schemas.microsoft.com/office/drawing/2014/main" id="{A9CFD044-B60D-D8A6-9A3E-F536BC2BDFD8}"/>
                  </a:ext>
                </a:extLst>
              </p:cNvPr>
              <p:cNvSpPr>
                <a:spLocks noRot="1" noChangeAspect="1" noMove="1" noResize="1" noEditPoints="1" noAdjustHandles="1" noChangeArrowheads="1" noChangeShapeType="1" noTextEdit="1"/>
              </p:cNvSpPr>
              <p:nvPr/>
            </p:nvSpPr>
            <p:spPr>
              <a:xfrm>
                <a:off x="2248510" y="856987"/>
                <a:ext cx="6745499" cy="392006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7A4BA0-45D0-E45A-8890-E60AFE8AA9D8}"/>
                  </a:ext>
                </a:extLst>
              </p:cNvPr>
              <p:cNvSpPr txBox="1"/>
              <p:nvPr/>
            </p:nvSpPr>
            <p:spPr>
              <a:xfrm>
                <a:off x="2248510" y="2499901"/>
                <a:ext cx="29658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×2.70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×1.63</m:t>
                          </m:r>
                        </m:e>
                      </m:d>
                      <m:r>
                        <a:rPr lang="en-US" b="0" i="1" smtClean="0">
                          <a:latin typeface="Cambria Math" panose="02040503050406030204" pitchFamily="18" charset="0"/>
                          <a:ea typeface="Cambria Math" panose="02040503050406030204" pitchFamily="18" charset="0"/>
                        </a:rPr>
                        <m:t>+1.62</m:t>
                      </m:r>
                      <m:r>
                        <a:rPr lang="en-US" b="0" i="1" smtClean="0">
                          <a:latin typeface="Cambria Math" panose="02040503050406030204" pitchFamily="18" charset="0"/>
                        </a:rPr>
                        <m:t>=5.95</m:t>
                      </m:r>
                    </m:oMath>
                  </m:oMathPara>
                </a14:m>
                <a:endParaRPr lang="en-US" dirty="0"/>
              </a:p>
            </p:txBody>
          </p:sp>
        </mc:Choice>
        <mc:Fallback xmlns="">
          <p:sp>
            <p:nvSpPr>
              <p:cNvPr id="10" name="文本框 9">
                <a:extLst>
                  <a:ext uri="{FF2B5EF4-FFF2-40B4-BE49-F238E27FC236}">
                    <a16:creationId xmlns:a16="http://schemas.microsoft.com/office/drawing/2014/main" id="{7A7A4BA0-45D0-E45A-8890-E60AFE8AA9D8}"/>
                  </a:ext>
                </a:extLst>
              </p:cNvPr>
              <p:cNvSpPr txBox="1">
                <a:spLocks noRot="1" noChangeAspect="1" noMove="1" noResize="1" noEditPoints="1" noAdjustHandles="1" noChangeArrowheads="1" noChangeShapeType="1" noTextEdit="1"/>
              </p:cNvSpPr>
              <p:nvPr/>
            </p:nvSpPr>
            <p:spPr>
              <a:xfrm>
                <a:off x="2248510" y="2499901"/>
                <a:ext cx="2965877" cy="215444"/>
              </a:xfrm>
              <a:prstGeom prst="rect">
                <a:avLst/>
              </a:prstGeom>
              <a:blipFill>
                <a:blip r:embed="rId5"/>
                <a:stretch>
                  <a:fillRect r="-823" b="-11429"/>
                </a:stretch>
              </a:blipFill>
            </p:spPr>
            <p:txBody>
              <a:bodyPr/>
              <a:lstStyle/>
              <a:p>
                <a:r>
                  <a:rPr lang="en-US">
                    <a:noFill/>
                  </a:rPr>
                  <a:t> </a:t>
                </a:r>
              </a:p>
            </p:txBody>
          </p:sp>
        </mc:Fallback>
      </mc:AlternateContent>
      <p:sp>
        <p:nvSpPr>
          <p:cNvPr id="11" name="矩形 10">
            <a:extLst>
              <a:ext uri="{FF2B5EF4-FFF2-40B4-BE49-F238E27FC236}">
                <a16:creationId xmlns:a16="http://schemas.microsoft.com/office/drawing/2014/main" id="{B2352EE9-E65D-E492-C636-C2E3E1B458C8}"/>
              </a:ext>
            </a:extLst>
          </p:cNvPr>
          <p:cNvSpPr/>
          <p:nvPr/>
        </p:nvSpPr>
        <p:spPr>
          <a:xfrm>
            <a:off x="1405122" y="1418354"/>
            <a:ext cx="768799" cy="21544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0.997</a:t>
            </a:r>
          </a:p>
        </p:txBody>
      </p:sp>
      <p:cxnSp>
        <p:nvCxnSpPr>
          <p:cNvPr id="15" name="连接符: 曲线 14">
            <a:extLst>
              <a:ext uri="{FF2B5EF4-FFF2-40B4-BE49-F238E27FC236}">
                <a16:creationId xmlns:a16="http://schemas.microsoft.com/office/drawing/2014/main" id="{D8422310-FDAF-4596-A9D9-6E81F7FD3F58}"/>
              </a:ext>
            </a:extLst>
          </p:cNvPr>
          <p:cNvCxnSpPr>
            <a:cxnSpLocks/>
            <a:stCxn id="20" idx="0"/>
            <a:endCxn id="28" idx="3"/>
          </p:cNvCxnSpPr>
          <p:nvPr/>
        </p:nvCxnSpPr>
        <p:spPr>
          <a:xfrm rot="16200000" flipV="1">
            <a:off x="3373649" y="925649"/>
            <a:ext cx="383578" cy="2782478"/>
          </a:xfrm>
          <a:prstGeom prst="curvedConnector2">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a:extLst>
              <a:ext uri="{FF2B5EF4-FFF2-40B4-BE49-F238E27FC236}">
                <a16:creationId xmlns:a16="http://schemas.microsoft.com/office/drawing/2014/main" id="{AC2DC810-1209-092C-8505-A3D7CFF85EEC}"/>
              </a:ext>
            </a:extLst>
          </p:cNvPr>
          <p:cNvSpPr/>
          <p:nvPr/>
        </p:nvSpPr>
        <p:spPr>
          <a:xfrm>
            <a:off x="4571999" y="2508677"/>
            <a:ext cx="769355" cy="215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4C0DE76B-5EFF-2F76-87F1-BE3124A34C00}"/>
              </a:ext>
            </a:extLst>
          </p:cNvPr>
          <p:cNvSpPr/>
          <p:nvPr/>
        </p:nvSpPr>
        <p:spPr>
          <a:xfrm>
            <a:off x="2270491" y="887106"/>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1.99</a:t>
            </a:r>
          </a:p>
        </p:txBody>
      </p:sp>
      <p:sp>
        <p:nvSpPr>
          <p:cNvPr id="28" name="矩形 27">
            <a:extLst>
              <a:ext uri="{FF2B5EF4-FFF2-40B4-BE49-F238E27FC236}">
                <a16:creationId xmlns:a16="http://schemas.microsoft.com/office/drawing/2014/main" id="{D85C1C48-622A-B43B-D963-FDD8A2942C20}"/>
              </a:ext>
            </a:extLst>
          </p:cNvPr>
          <p:cNvSpPr/>
          <p:nvPr/>
        </p:nvSpPr>
        <p:spPr>
          <a:xfrm>
            <a:off x="1404844" y="2017377"/>
            <a:ext cx="769355" cy="215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乘号 29">
            <a:extLst>
              <a:ext uri="{FF2B5EF4-FFF2-40B4-BE49-F238E27FC236}">
                <a16:creationId xmlns:a16="http://schemas.microsoft.com/office/drawing/2014/main" id="{2F2DDF2D-F49D-4EE3-8CD8-D91757856148}"/>
              </a:ext>
            </a:extLst>
          </p:cNvPr>
          <p:cNvSpPr/>
          <p:nvPr/>
        </p:nvSpPr>
        <p:spPr>
          <a:xfrm>
            <a:off x="1902377" y="2240965"/>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5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7" grpId="0"/>
      <p:bldP spid="8" grpId="0" animBg="1"/>
      <p:bldP spid="10" grpId="0"/>
      <p:bldP spid="11" grpId="0" animBg="1"/>
      <p:bldP spid="22"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D6EC1174-E08B-0905-4ECC-11BFC509E3A7}"/>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E9E403A9-D01E-61D8-5002-6AD5B71569C9}"/>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CDE60B27-E561-D8B5-3EBF-80CB6C7D107C}"/>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1DEDFF5A-E85A-DA55-9F51-57AD528ECE37}"/>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474E6133-E9EE-0D0D-FCD4-862220985EE9}"/>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0CC3D31B-4E3F-DFCF-FE04-37B418580C0D}"/>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 name="矩形 2">
            <a:extLst>
              <a:ext uri="{FF2B5EF4-FFF2-40B4-BE49-F238E27FC236}">
                <a16:creationId xmlns:a16="http://schemas.microsoft.com/office/drawing/2014/main" id="{4DE4F215-2E02-5236-3756-6D8B91EA50DA}"/>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5" name="文本框 4">
            <a:extLst>
              <a:ext uri="{FF2B5EF4-FFF2-40B4-BE49-F238E27FC236}">
                <a16:creationId xmlns:a16="http://schemas.microsoft.com/office/drawing/2014/main" id="{CC6B00BE-97FA-EA11-9AA6-907FD2487DCF}"/>
              </a:ext>
            </a:extLst>
          </p:cNvPr>
          <p:cNvSpPr txBox="1"/>
          <p:nvPr/>
        </p:nvSpPr>
        <p:spPr>
          <a:xfrm>
            <a:off x="34681" y="1222131"/>
            <a:ext cx="1168400" cy="523220"/>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7" name="文本框 6">
            <a:extLst>
              <a:ext uri="{FF2B5EF4-FFF2-40B4-BE49-F238E27FC236}">
                <a16:creationId xmlns:a16="http://schemas.microsoft.com/office/drawing/2014/main" id="{E860A10F-B644-091D-B422-F461C964ACE0}"/>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8" name="矩形 7">
            <a:extLst>
              <a:ext uri="{FF2B5EF4-FFF2-40B4-BE49-F238E27FC236}">
                <a16:creationId xmlns:a16="http://schemas.microsoft.com/office/drawing/2014/main" id="{5101498E-2806-5EDB-803D-3F3D14E7B297}"/>
              </a:ext>
            </a:extLst>
          </p:cNvPr>
          <p:cNvSpPr/>
          <p:nvPr/>
        </p:nvSpPr>
        <p:spPr>
          <a:xfrm>
            <a:off x="1493330" y="4575481"/>
            <a:ext cx="507712" cy="369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-10</a:t>
            </a:r>
          </a:p>
        </p:txBody>
      </p:sp>
      <p:sp>
        <p:nvSpPr>
          <p:cNvPr id="9" name="矩形 8">
            <a:extLst>
              <a:ext uri="{FF2B5EF4-FFF2-40B4-BE49-F238E27FC236}">
                <a16:creationId xmlns:a16="http://schemas.microsoft.com/office/drawing/2014/main" id="{32BC6A60-FE9B-9F3C-36AF-939B8C7779FE}"/>
              </a:ext>
            </a:extLst>
          </p:cNvPr>
          <p:cNvSpPr/>
          <p:nvPr/>
        </p:nvSpPr>
        <p:spPr>
          <a:xfrm>
            <a:off x="2248510" y="856987"/>
            <a:ext cx="6745499" cy="3920067"/>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476CF5E-203D-9B29-6684-54F2520B7038}"/>
                  </a:ext>
                </a:extLst>
              </p:cNvPr>
              <p:cNvSpPr txBox="1"/>
              <p:nvPr/>
            </p:nvSpPr>
            <p:spPr>
              <a:xfrm>
                <a:off x="2382302" y="2464028"/>
                <a:ext cx="1490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oMath>
                  </m:oMathPara>
                </a14:m>
                <a:endParaRPr lang="en-US" dirty="0">
                  <a:solidFill>
                    <a:srgbClr val="FF0000"/>
                  </a:solidFill>
                </a:endParaRPr>
              </a:p>
            </p:txBody>
          </p:sp>
        </mc:Choice>
        <mc:Fallback xmlns="">
          <p:sp>
            <p:nvSpPr>
              <p:cNvPr id="10" name="文本框 9">
                <a:extLst>
                  <a:ext uri="{FF2B5EF4-FFF2-40B4-BE49-F238E27FC236}">
                    <a16:creationId xmlns:a16="http://schemas.microsoft.com/office/drawing/2014/main" id="{9476CF5E-203D-9B29-6684-54F2520B7038}"/>
                  </a:ext>
                </a:extLst>
              </p:cNvPr>
              <p:cNvSpPr txBox="1">
                <a:spLocks noRot="1" noChangeAspect="1" noMove="1" noResize="1" noEditPoints="1" noAdjustHandles="1" noChangeArrowheads="1" noChangeShapeType="1" noTextEdit="1"/>
              </p:cNvSpPr>
              <p:nvPr/>
            </p:nvSpPr>
            <p:spPr>
              <a:xfrm>
                <a:off x="2382302" y="2464028"/>
                <a:ext cx="149079" cy="215444"/>
              </a:xfrm>
              <a:prstGeom prst="rect">
                <a:avLst/>
              </a:prstGeom>
              <a:blipFill>
                <a:blip r:embed="rId4"/>
                <a:stretch>
                  <a:fillRect l="-25000" r="-25000" b="-5556"/>
                </a:stretch>
              </a:blipFill>
            </p:spPr>
            <p:txBody>
              <a:bodyPr/>
              <a:lstStyle/>
              <a:p>
                <a:r>
                  <a:rPr lang="en-US">
                    <a:noFill/>
                  </a:rPr>
                  <a:t> </a:t>
                </a:r>
              </a:p>
            </p:txBody>
          </p:sp>
        </mc:Fallback>
      </mc:AlternateContent>
      <p:sp>
        <p:nvSpPr>
          <p:cNvPr id="11" name="矩形 10">
            <a:extLst>
              <a:ext uri="{FF2B5EF4-FFF2-40B4-BE49-F238E27FC236}">
                <a16:creationId xmlns:a16="http://schemas.microsoft.com/office/drawing/2014/main" id="{A90FBA11-3C3C-C48E-EE36-22F2E8A7BF66}"/>
              </a:ext>
            </a:extLst>
          </p:cNvPr>
          <p:cNvSpPr/>
          <p:nvPr/>
        </p:nvSpPr>
        <p:spPr>
          <a:xfrm>
            <a:off x="1405122" y="1418354"/>
            <a:ext cx="768799" cy="21544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rgbClr val="FF0000"/>
                </a:solidFill>
              </a:rPr>
              <a:t>0.0</a:t>
            </a:r>
          </a:p>
        </p:txBody>
      </p:sp>
      <p:cxnSp>
        <p:nvCxnSpPr>
          <p:cNvPr id="15" name="连接符: 曲线 14">
            <a:extLst>
              <a:ext uri="{FF2B5EF4-FFF2-40B4-BE49-F238E27FC236}">
                <a16:creationId xmlns:a16="http://schemas.microsoft.com/office/drawing/2014/main" id="{0DAE0768-A014-2D6A-B379-142B251E43FD}"/>
              </a:ext>
            </a:extLst>
          </p:cNvPr>
          <p:cNvCxnSpPr>
            <a:cxnSpLocks/>
            <a:stCxn id="10" idx="0"/>
          </p:cNvCxnSpPr>
          <p:nvPr/>
        </p:nvCxnSpPr>
        <p:spPr>
          <a:xfrm rot="16200000" flipV="1">
            <a:off x="2026573" y="2033759"/>
            <a:ext cx="128959" cy="731580"/>
          </a:xfrm>
          <a:prstGeom prst="curvedConnector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20" name="矩形 19">
            <a:extLst>
              <a:ext uri="{FF2B5EF4-FFF2-40B4-BE49-F238E27FC236}">
                <a16:creationId xmlns:a16="http://schemas.microsoft.com/office/drawing/2014/main" id="{E065710C-8B75-E043-003B-2089A1CBDA40}"/>
              </a:ext>
            </a:extLst>
          </p:cNvPr>
          <p:cNvSpPr/>
          <p:nvPr/>
        </p:nvSpPr>
        <p:spPr>
          <a:xfrm>
            <a:off x="4741333" y="2074333"/>
            <a:ext cx="769355" cy="215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BCCC31AB-1A89-8011-AF72-EE53F5ECDAAB}"/>
              </a:ext>
            </a:extLst>
          </p:cNvPr>
          <p:cNvSpPr/>
          <p:nvPr/>
        </p:nvSpPr>
        <p:spPr>
          <a:xfrm>
            <a:off x="2270491" y="887106"/>
            <a:ext cx="396509"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0 </a:t>
            </a:r>
          </a:p>
        </p:txBody>
      </p:sp>
      <p:sp>
        <p:nvSpPr>
          <p:cNvPr id="6" name="乘号 5">
            <a:extLst>
              <a:ext uri="{FF2B5EF4-FFF2-40B4-BE49-F238E27FC236}">
                <a16:creationId xmlns:a16="http://schemas.microsoft.com/office/drawing/2014/main" id="{6896F002-262D-651C-E822-6BEFCF372EE5}"/>
              </a:ext>
            </a:extLst>
          </p:cNvPr>
          <p:cNvSpPr/>
          <p:nvPr/>
        </p:nvSpPr>
        <p:spPr>
          <a:xfrm>
            <a:off x="1489998" y="2252501"/>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49C6CE3A-C555-6DBB-E75C-63D7A5E9425A}"/>
              </a:ext>
            </a:extLst>
          </p:cNvPr>
          <p:cNvSpPr txBox="1"/>
          <p:nvPr/>
        </p:nvSpPr>
        <p:spPr>
          <a:xfrm>
            <a:off x="2447346" y="1335669"/>
            <a:ext cx="1555248" cy="738664"/>
          </a:xfrm>
          <a:prstGeom prst="rect">
            <a:avLst/>
          </a:prstGeom>
          <a:noFill/>
        </p:spPr>
        <p:txBody>
          <a:bodyPr wrap="square">
            <a:spAutoFit/>
          </a:bodyPr>
          <a:lstStyle/>
          <a:p>
            <a:pPr algn="ctr"/>
            <a:r>
              <a:rPr lang="en-US" b="1" dirty="0">
                <a:solidFill>
                  <a:schemeClr val="accent1"/>
                </a:solidFill>
              </a:rPr>
              <a:t>% Long-Term Memory To Remember</a:t>
            </a:r>
            <a:endParaRPr lang="en-US" dirty="0">
              <a:solidFill>
                <a:schemeClr val="accent1"/>
              </a:solidFill>
            </a:endParaRPr>
          </a:p>
        </p:txBody>
      </p:sp>
      <p:sp>
        <p:nvSpPr>
          <p:cNvPr id="19" name="文本框 18">
            <a:extLst>
              <a:ext uri="{FF2B5EF4-FFF2-40B4-BE49-F238E27FC236}">
                <a16:creationId xmlns:a16="http://schemas.microsoft.com/office/drawing/2014/main" id="{A1F1FF8A-05FC-24B2-0931-03A3185BE641}"/>
              </a:ext>
            </a:extLst>
          </p:cNvPr>
          <p:cNvSpPr txBox="1"/>
          <p:nvPr/>
        </p:nvSpPr>
        <p:spPr>
          <a:xfrm>
            <a:off x="2382302" y="2861513"/>
            <a:ext cx="2355850" cy="369332"/>
          </a:xfrm>
          <a:prstGeom prst="rect">
            <a:avLst/>
          </a:prstGeom>
          <a:noFill/>
        </p:spPr>
        <p:txBody>
          <a:bodyPr wrap="square">
            <a:spAutoFit/>
          </a:bodyPr>
          <a:lstStyle/>
          <a:p>
            <a:pPr algn="ctr"/>
            <a:r>
              <a:rPr lang="en-US" sz="1800" b="1" dirty="0">
                <a:solidFill>
                  <a:schemeClr val="tx1"/>
                </a:solidFill>
              </a:rPr>
              <a:t>Forget Gate</a:t>
            </a:r>
            <a:endParaRPr lang="en-US" sz="1800" dirty="0">
              <a:solidFill>
                <a:schemeClr val="tx1"/>
              </a:solidFill>
            </a:endParaRPr>
          </a:p>
        </p:txBody>
      </p:sp>
    </p:spTree>
    <p:extLst>
      <p:ext uri="{BB962C8B-B14F-4D97-AF65-F5344CB8AC3E}">
        <p14:creationId xmlns:p14="http://schemas.microsoft.com/office/powerpoint/2010/main" val="24464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2" grpId="0" animBg="1"/>
      <p:bldP spid="6" grpId="0" animBg="1"/>
      <p:bldP spid="1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6BAE286C-D57C-AE3E-37A6-03FB64772E02}"/>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A46F92B6-C1CF-FD72-0778-561DBFD125FA}"/>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A816FC08-53BB-3BD6-52D3-E85CC2F36BFE}"/>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B5F86541-BF2E-E308-1C7B-16D0E05DF292}"/>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AF26409E-A781-ACD5-18F3-5BE81439DEA7}"/>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CBC37B54-8280-C832-21C5-BE06E0DD2DF1}"/>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5" name="文本框 4">
            <a:extLst>
              <a:ext uri="{FF2B5EF4-FFF2-40B4-BE49-F238E27FC236}">
                <a16:creationId xmlns:a16="http://schemas.microsoft.com/office/drawing/2014/main" id="{78F8778C-A896-9A63-2EDF-0B8004A1F8C7}"/>
              </a:ext>
            </a:extLst>
          </p:cNvPr>
          <p:cNvSpPr txBox="1"/>
          <p:nvPr/>
        </p:nvSpPr>
        <p:spPr>
          <a:xfrm>
            <a:off x="34681" y="1222131"/>
            <a:ext cx="1168400" cy="523220"/>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7" name="文本框 6">
            <a:extLst>
              <a:ext uri="{FF2B5EF4-FFF2-40B4-BE49-F238E27FC236}">
                <a16:creationId xmlns:a16="http://schemas.microsoft.com/office/drawing/2014/main" id="{F13FF18A-5F8A-6509-95FE-0F4AF435C3EB}"/>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8" name="矩形 7">
            <a:extLst>
              <a:ext uri="{FF2B5EF4-FFF2-40B4-BE49-F238E27FC236}">
                <a16:creationId xmlns:a16="http://schemas.microsoft.com/office/drawing/2014/main" id="{82C3513E-F5A2-3BD2-11B6-0930DE889046}"/>
              </a:ext>
            </a:extLst>
          </p:cNvPr>
          <p:cNvSpPr/>
          <p:nvPr/>
        </p:nvSpPr>
        <p:spPr>
          <a:xfrm>
            <a:off x="1530512" y="4592416"/>
            <a:ext cx="395654" cy="369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47C7C1D-EBC8-ADC3-60D1-893A7F8AEC64}"/>
                  </a:ext>
                </a:extLst>
              </p:cNvPr>
              <p:cNvSpPr/>
              <p:nvPr/>
            </p:nvSpPr>
            <p:spPr>
              <a:xfrm>
                <a:off x="5774267" y="856987"/>
                <a:ext cx="3219742" cy="3920067"/>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9" name="矩形 8">
                <a:extLst>
                  <a:ext uri="{FF2B5EF4-FFF2-40B4-BE49-F238E27FC236}">
                    <a16:creationId xmlns:a16="http://schemas.microsoft.com/office/drawing/2014/main" id="{D47C7C1D-EBC8-ADC3-60D1-893A7F8AEC64}"/>
                  </a:ext>
                </a:extLst>
              </p:cNvPr>
              <p:cNvSpPr>
                <a:spLocks noRot="1" noChangeAspect="1" noMove="1" noResize="1" noEditPoints="1" noAdjustHandles="1" noChangeArrowheads="1" noChangeShapeType="1" noTextEdit="1"/>
              </p:cNvSpPr>
              <p:nvPr/>
            </p:nvSpPr>
            <p:spPr>
              <a:xfrm>
                <a:off x="5774267" y="856987"/>
                <a:ext cx="3219742" cy="3920067"/>
              </a:xfrm>
              <a:prstGeom prst="rect">
                <a:avLst/>
              </a:prstGeom>
              <a:blipFill>
                <a:blip r:embed="rId4"/>
                <a:stretch>
                  <a:fillRect/>
                </a:stretch>
              </a:blipFill>
              <a:ln>
                <a:noFill/>
              </a:ln>
            </p:spPr>
            <p:txBody>
              <a:bodyPr/>
              <a:lstStyle/>
              <a:p>
                <a:r>
                  <a:rPr lang="en-US">
                    <a:noFill/>
                  </a:rPr>
                  <a:t> </a:t>
                </a:r>
              </a:p>
            </p:txBody>
          </p:sp>
        </mc:Fallback>
      </mc:AlternateContent>
      <p:sp>
        <p:nvSpPr>
          <p:cNvPr id="11" name="矩形 10">
            <a:extLst>
              <a:ext uri="{FF2B5EF4-FFF2-40B4-BE49-F238E27FC236}">
                <a16:creationId xmlns:a16="http://schemas.microsoft.com/office/drawing/2014/main" id="{61A803A8-5E1D-6BBE-DF8B-18CFF072826C}"/>
              </a:ext>
            </a:extLst>
          </p:cNvPr>
          <p:cNvSpPr/>
          <p:nvPr/>
        </p:nvSpPr>
        <p:spPr>
          <a:xfrm>
            <a:off x="1405122" y="1418354"/>
            <a:ext cx="768799" cy="21544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0.997</a:t>
            </a:r>
          </a:p>
        </p:txBody>
      </p:sp>
      <p:sp>
        <p:nvSpPr>
          <p:cNvPr id="20" name="矩形 19">
            <a:extLst>
              <a:ext uri="{FF2B5EF4-FFF2-40B4-BE49-F238E27FC236}">
                <a16:creationId xmlns:a16="http://schemas.microsoft.com/office/drawing/2014/main" id="{92CC8875-DB24-4B68-C63F-3AB186C2A5D2}"/>
              </a:ext>
            </a:extLst>
          </p:cNvPr>
          <p:cNvSpPr/>
          <p:nvPr/>
        </p:nvSpPr>
        <p:spPr>
          <a:xfrm>
            <a:off x="4741333" y="2074333"/>
            <a:ext cx="769355" cy="215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15182721-BA41-7073-6392-8B061941AF5A}"/>
              </a:ext>
            </a:extLst>
          </p:cNvPr>
          <p:cNvSpPr/>
          <p:nvPr/>
        </p:nvSpPr>
        <p:spPr>
          <a:xfrm>
            <a:off x="2270491" y="887106"/>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1.99</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1AD9E73-C4D8-3FE7-8447-50FD10F6C784}"/>
                  </a:ext>
                </a:extLst>
              </p:cNvPr>
              <p:cNvSpPr/>
              <p:nvPr/>
            </p:nvSpPr>
            <p:spPr>
              <a:xfrm>
                <a:off x="0" y="1733382"/>
                <a:ext cx="2571635" cy="1907704"/>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4" name="矩形 3">
                <a:extLst>
                  <a:ext uri="{FF2B5EF4-FFF2-40B4-BE49-F238E27FC236}">
                    <a16:creationId xmlns:a16="http://schemas.microsoft.com/office/drawing/2014/main" id="{71AD9E73-C4D8-3FE7-8447-50FD10F6C784}"/>
                  </a:ext>
                </a:extLst>
              </p:cNvPr>
              <p:cNvSpPr>
                <a:spLocks noRot="1" noChangeAspect="1" noMove="1" noResize="1" noEditPoints="1" noAdjustHandles="1" noChangeArrowheads="1" noChangeShapeType="1" noTextEdit="1"/>
              </p:cNvSpPr>
              <p:nvPr/>
            </p:nvSpPr>
            <p:spPr>
              <a:xfrm>
                <a:off x="0" y="1733382"/>
                <a:ext cx="2571635" cy="1907704"/>
              </a:xfrm>
              <a:prstGeom prst="rect">
                <a:avLst/>
              </a:prstGeom>
              <a:blipFill>
                <a:blip r:embed="rId5"/>
                <a:stretch>
                  <a:fillRect/>
                </a:stretch>
              </a:blipFill>
              <a:ln>
                <a:noFill/>
              </a:ln>
            </p:spPr>
            <p:txBody>
              <a:bodyPr/>
              <a:lstStyle/>
              <a:p>
                <a:r>
                  <a:rPr lang="en-US">
                    <a:noFill/>
                  </a:rPr>
                  <a:t> </a:t>
                </a:r>
              </a:p>
            </p:txBody>
          </p:sp>
        </mc:Fallback>
      </mc:AlternateContent>
      <p:sp>
        <p:nvSpPr>
          <p:cNvPr id="3" name="矩形 2">
            <a:extLst>
              <a:ext uri="{FF2B5EF4-FFF2-40B4-BE49-F238E27FC236}">
                <a16:creationId xmlns:a16="http://schemas.microsoft.com/office/drawing/2014/main" id="{11106A84-7980-E7A8-CE11-F43293857739}"/>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28E7CE8-DF2C-ECC4-8D4D-4F4FF0A1E951}"/>
                  </a:ext>
                </a:extLst>
              </p:cNvPr>
              <p:cNvSpPr/>
              <p:nvPr/>
            </p:nvSpPr>
            <p:spPr>
              <a:xfrm>
                <a:off x="815034" y="3695389"/>
                <a:ext cx="1631834" cy="411480"/>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6" name="矩形 5">
                <a:extLst>
                  <a:ext uri="{FF2B5EF4-FFF2-40B4-BE49-F238E27FC236}">
                    <a16:creationId xmlns:a16="http://schemas.microsoft.com/office/drawing/2014/main" id="{628E7CE8-DF2C-ECC4-8D4D-4F4FF0A1E951}"/>
                  </a:ext>
                </a:extLst>
              </p:cNvPr>
              <p:cNvSpPr>
                <a:spLocks noRot="1" noChangeAspect="1" noMove="1" noResize="1" noEditPoints="1" noAdjustHandles="1" noChangeArrowheads="1" noChangeShapeType="1" noTextEdit="1"/>
              </p:cNvSpPr>
              <p:nvPr/>
            </p:nvSpPr>
            <p:spPr>
              <a:xfrm>
                <a:off x="815034" y="3695389"/>
                <a:ext cx="1631834" cy="411480"/>
              </a:xfrm>
              <a:prstGeom prst="rect">
                <a:avLst/>
              </a:prstGeom>
              <a:blipFill>
                <a:blip r:embed="rId6"/>
                <a:stretch>
                  <a:fillRect t="-14706" b="-16176"/>
                </a:stretch>
              </a:blipFill>
              <a:ln>
                <a:noFill/>
              </a:ln>
            </p:spPr>
            <p:txBody>
              <a:bodyPr/>
              <a:lstStyle/>
              <a:p>
                <a:r>
                  <a:rPr lang="en-US">
                    <a:noFill/>
                  </a:rPr>
                  <a:t> </a:t>
                </a:r>
              </a:p>
            </p:txBody>
          </p:sp>
        </mc:Fallback>
      </mc:AlternateContent>
      <p:sp>
        <p:nvSpPr>
          <p:cNvPr id="14" name="文本框 13">
            <a:extLst>
              <a:ext uri="{FF2B5EF4-FFF2-40B4-BE49-F238E27FC236}">
                <a16:creationId xmlns:a16="http://schemas.microsoft.com/office/drawing/2014/main" id="{6C981118-8B6B-8106-88C9-6C04EDC51F55}"/>
              </a:ext>
            </a:extLst>
          </p:cNvPr>
          <p:cNvSpPr txBox="1"/>
          <p:nvPr/>
        </p:nvSpPr>
        <p:spPr>
          <a:xfrm>
            <a:off x="4571999" y="1071744"/>
            <a:ext cx="1168400" cy="738664"/>
          </a:xfrm>
          <a:prstGeom prst="rect">
            <a:avLst/>
          </a:prstGeom>
          <a:noFill/>
        </p:spPr>
        <p:txBody>
          <a:bodyPr wrap="square">
            <a:spAutoFit/>
          </a:bodyPr>
          <a:lstStyle/>
          <a:p>
            <a:pPr algn="ctr"/>
            <a:r>
              <a:rPr lang="en-US" sz="1400" b="1" dirty="0">
                <a:solidFill>
                  <a:schemeClr val="accent2"/>
                </a:solidFill>
              </a:rPr>
              <a:t>Potential Long-Term Memory</a:t>
            </a:r>
            <a:endParaRPr lang="en-US" dirty="0">
              <a:solidFill>
                <a:schemeClr val="accent2"/>
              </a:solidFill>
            </a:endParaRPr>
          </a:p>
        </p:txBody>
      </p:sp>
      <p:sp>
        <p:nvSpPr>
          <p:cNvPr id="18" name="文本框 17">
            <a:extLst>
              <a:ext uri="{FF2B5EF4-FFF2-40B4-BE49-F238E27FC236}">
                <a16:creationId xmlns:a16="http://schemas.microsoft.com/office/drawing/2014/main" id="{816F47ED-BFD6-B995-7A15-5E9C8E69C082}"/>
              </a:ext>
            </a:extLst>
          </p:cNvPr>
          <p:cNvSpPr txBox="1"/>
          <p:nvPr/>
        </p:nvSpPr>
        <p:spPr>
          <a:xfrm>
            <a:off x="2289230" y="1255792"/>
            <a:ext cx="1949450" cy="523220"/>
          </a:xfrm>
          <a:prstGeom prst="rect">
            <a:avLst/>
          </a:prstGeom>
          <a:noFill/>
        </p:spPr>
        <p:txBody>
          <a:bodyPr wrap="square">
            <a:spAutoFit/>
          </a:bodyPr>
          <a:lstStyle/>
          <a:p>
            <a:pPr algn="ctr"/>
            <a:r>
              <a:rPr lang="en-US" b="1" dirty="0">
                <a:solidFill>
                  <a:schemeClr val="accent6"/>
                </a:solidFill>
              </a:rPr>
              <a:t>% Potential Memory To Remember</a:t>
            </a:r>
            <a:endParaRPr lang="en-US" dirty="0">
              <a:solidFill>
                <a:schemeClr val="accent6"/>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DD2733F-E180-BAC1-477E-17122A54AA2F}"/>
                  </a:ext>
                </a:extLst>
              </p:cNvPr>
              <p:cNvSpPr txBox="1"/>
              <p:nvPr/>
            </p:nvSpPr>
            <p:spPr>
              <a:xfrm>
                <a:off x="5793433" y="2471790"/>
                <a:ext cx="18373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×1.41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×0.94</m:t>
                          </m:r>
                        </m:e>
                      </m:d>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(−0.32)</m:t>
                      </m:r>
                      <m:r>
                        <a:rPr lang="en-US" b="0" i="1" smtClean="0">
                          <a:latin typeface="Cambria Math" panose="02040503050406030204" pitchFamily="18" charset="0"/>
                        </a:rPr>
                        <m:t>=2.03</m:t>
                      </m:r>
                    </m:oMath>
                  </m:oMathPara>
                </a14:m>
                <a:endParaRPr lang="en-US" dirty="0"/>
              </a:p>
            </p:txBody>
          </p:sp>
        </mc:Choice>
        <mc:Fallback xmlns="">
          <p:sp>
            <p:nvSpPr>
              <p:cNvPr id="19" name="文本框 18">
                <a:extLst>
                  <a:ext uri="{FF2B5EF4-FFF2-40B4-BE49-F238E27FC236}">
                    <a16:creationId xmlns:a16="http://schemas.microsoft.com/office/drawing/2014/main" id="{CDD2733F-E180-BAC1-477E-17122A54AA2F}"/>
                  </a:ext>
                </a:extLst>
              </p:cNvPr>
              <p:cNvSpPr txBox="1">
                <a:spLocks noRot="1" noChangeAspect="1" noMove="1" noResize="1" noEditPoints="1" noAdjustHandles="1" noChangeArrowheads="1" noChangeShapeType="1" noTextEdit="1"/>
              </p:cNvSpPr>
              <p:nvPr/>
            </p:nvSpPr>
            <p:spPr>
              <a:xfrm>
                <a:off x="5793433" y="2471790"/>
                <a:ext cx="1837361" cy="430887"/>
              </a:xfrm>
              <a:prstGeom prst="rect">
                <a:avLst/>
              </a:prstGeom>
              <a:blipFill>
                <a:blip r:embed="rId7"/>
                <a:stretch>
                  <a:fillRect b="-16901"/>
                </a:stretch>
              </a:blipFill>
            </p:spPr>
            <p:txBody>
              <a:bodyPr/>
              <a:lstStyle/>
              <a:p>
                <a:r>
                  <a:rPr lang="en-US">
                    <a:noFill/>
                  </a:rPr>
                  <a:t> </a:t>
                </a:r>
              </a:p>
            </p:txBody>
          </p:sp>
        </mc:Fallback>
      </mc:AlternateContent>
      <p:sp>
        <p:nvSpPr>
          <p:cNvPr id="21" name="乘号 20">
            <a:extLst>
              <a:ext uri="{FF2B5EF4-FFF2-40B4-BE49-F238E27FC236}">
                <a16:creationId xmlns:a16="http://schemas.microsoft.com/office/drawing/2014/main" id="{3CAFBFC1-F421-47FD-5F7A-59C7B6864AAF}"/>
              </a:ext>
            </a:extLst>
          </p:cNvPr>
          <p:cNvSpPr/>
          <p:nvPr/>
        </p:nvSpPr>
        <p:spPr>
          <a:xfrm>
            <a:off x="5443279" y="2090615"/>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4C72333C-0DBB-72E4-7B87-0CAA525EA519}"/>
              </a:ext>
            </a:extLst>
          </p:cNvPr>
          <p:cNvSpPr/>
          <p:nvPr/>
        </p:nvSpPr>
        <p:spPr>
          <a:xfrm>
            <a:off x="4486546" y="2032023"/>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rPr>
              <a:t>.97</a:t>
            </a:r>
          </a:p>
        </p:txBody>
      </p:sp>
      <p:cxnSp>
        <p:nvCxnSpPr>
          <p:cNvPr id="25" name="连接符: 曲线 24">
            <a:extLst>
              <a:ext uri="{FF2B5EF4-FFF2-40B4-BE49-F238E27FC236}">
                <a16:creationId xmlns:a16="http://schemas.microsoft.com/office/drawing/2014/main" id="{7296BCCE-C0D4-6A77-8E74-7BFA39ACDC4E}"/>
              </a:ext>
            </a:extLst>
          </p:cNvPr>
          <p:cNvCxnSpPr>
            <a:cxnSpLocks/>
            <a:stCxn id="19" idx="3"/>
          </p:cNvCxnSpPr>
          <p:nvPr/>
        </p:nvCxnSpPr>
        <p:spPr>
          <a:xfrm flipH="1" flipV="1">
            <a:off x="5703818" y="2106058"/>
            <a:ext cx="1926976" cy="581176"/>
          </a:xfrm>
          <a:prstGeom prst="curvedConnector3">
            <a:avLst>
              <a:gd name="adj1" fmla="val -7757"/>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矩形 27">
            <a:extLst>
              <a:ext uri="{FF2B5EF4-FFF2-40B4-BE49-F238E27FC236}">
                <a16:creationId xmlns:a16="http://schemas.microsoft.com/office/drawing/2014/main" id="{0DCE6C7C-0657-AA80-BA9B-5CB29436A4B1}"/>
              </a:ext>
            </a:extLst>
          </p:cNvPr>
          <p:cNvSpPr/>
          <p:nvPr/>
        </p:nvSpPr>
        <p:spPr>
          <a:xfrm>
            <a:off x="1512936" y="4551303"/>
            <a:ext cx="451329" cy="417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sp>
        <p:nvSpPr>
          <p:cNvPr id="29" name="矩形 28">
            <a:extLst>
              <a:ext uri="{FF2B5EF4-FFF2-40B4-BE49-F238E27FC236}">
                <a16:creationId xmlns:a16="http://schemas.microsoft.com/office/drawing/2014/main" id="{B48AAD00-4856-2278-1F8A-851F624A79FC}"/>
              </a:ext>
            </a:extLst>
          </p:cNvPr>
          <p:cNvSpPr/>
          <p:nvPr/>
        </p:nvSpPr>
        <p:spPr>
          <a:xfrm>
            <a:off x="4495620" y="2032023"/>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FF0000"/>
                </a:solidFill>
              </a:rPr>
              <a:t>-1</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5769F35-2267-35D0-0089-2F9E675EC215}"/>
                  </a:ext>
                </a:extLst>
              </p:cNvPr>
              <p:cNvSpPr txBox="1"/>
              <p:nvPr/>
            </p:nvSpPr>
            <p:spPr>
              <a:xfrm>
                <a:off x="609507" y="2525704"/>
                <a:ext cx="18660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×2.00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×1.65</m:t>
                          </m:r>
                        </m:e>
                      </m:d>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+ 0.62</m:t>
                      </m:r>
                      <m:r>
                        <a:rPr lang="en-US" b="0" i="1" smtClean="0">
                          <a:latin typeface="Cambria Math" panose="02040503050406030204" pitchFamily="18" charset="0"/>
                        </a:rPr>
                        <m:t>=4.27</m:t>
                      </m:r>
                    </m:oMath>
                  </m:oMathPara>
                </a14:m>
                <a:endParaRPr lang="en-US" dirty="0"/>
              </a:p>
            </p:txBody>
          </p:sp>
        </mc:Choice>
        <mc:Fallback xmlns="">
          <p:sp>
            <p:nvSpPr>
              <p:cNvPr id="30" name="文本框 29">
                <a:extLst>
                  <a:ext uri="{FF2B5EF4-FFF2-40B4-BE49-F238E27FC236}">
                    <a16:creationId xmlns:a16="http://schemas.microsoft.com/office/drawing/2014/main" id="{15769F35-2267-35D0-0089-2F9E675EC215}"/>
                  </a:ext>
                </a:extLst>
              </p:cNvPr>
              <p:cNvSpPr txBox="1">
                <a:spLocks noRot="1" noChangeAspect="1" noMove="1" noResize="1" noEditPoints="1" noAdjustHandles="1" noChangeArrowheads="1" noChangeShapeType="1" noTextEdit="1"/>
              </p:cNvSpPr>
              <p:nvPr/>
            </p:nvSpPr>
            <p:spPr>
              <a:xfrm>
                <a:off x="609507" y="2525704"/>
                <a:ext cx="1866024" cy="430887"/>
              </a:xfrm>
              <a:prstGeom prst="rect">
                <a:avLst/>
              </a:prstGeom>
              <a:blipFill>
                <a:blip r:embed="rId8"/>
                <a:stretch>
                  <a:fillRect b="-4225"/>
                </a:stretch>
              </a:blipFill>
            </p:spPr>
            <p:txBody>
              <a:bodyPr/>
              <a:lstStyle/>
              <a:p>
                <a:r>
                  <a:rPr lang="en-US">
                    <a:noFill/>
                  </a:rPr>
                  <a:t> </a:t>
                </a:r>
              </a:p>
            </p:txBody>
          </p:sp>
        </mc:Fallback>
      </mc:AlternateContent>
      <p:sp>
        <p:nvSpPr>
          <p:cNvPr id="31" name="乘号 30">
            <a:extLst>
              <a:ext uri="{FF2B5EF4-FFF2-40B4-BE49-F238E27FC236}">
                <a16:creationId xmlns:a16="http://schemas.microsoft.com/office/drawing/2014/main" id="{FD3D6145-3B9E-0DE6-2496-04A163916B02}"/>
              </a:ext>
            </a:extLst>
          </p:cNvPr>
          <p:cNvSpPr/>
          <p:nvPr/>
        </p:nvSpPr>
        <p:spPr>
          <a:xfrm>
            <a:off x="3114602" y="2268424"/>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29306918-DE16-AEFF-371D-5E3BA5E26394}"/>
              </a:ext>
            </a:extLst>
          </p:cNvPr>
          <p:cNvSpPr/>
          <p:nvPr/>
        </p:nvSpPr>
        <p:spPr>
          <a:xfrm>
            <a:off x="3412791" y="2020906"/>
            <a:ext cx="491426" cy="25534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1.0</a:t>
            </a:r>
          </a:p>
        </p:txBody>
      </p:sp>
      <p:sp>
        <p:nvSpPr>
          <p:cNvPr id="33" name="矩形 32">
            <a:extLst>
              <a:ext uri="{FF2B5EF4-FFF2-40B4-BE49-F238E27FC236}">
                <a16:creationId xmlns:a16="http://schemas.microsoft.com/office/drawing/2014/main" id="{D437355A-7082-3C80-E73D-F01BD8D07606}"/>
              </a:ext>
            </a:extLst>
          </p:cNvPr>
          <p:cNvSpPr/>
          <p:nvPr/>
        </p:nvSpPr>
        <p:spPr>
          <a:xfrm>
            <a:off x="3964074" y="1544829"/>
            <a:ext cx="476135" cy="206704"/>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.97</a:t>
            </a:r>
          </a:p>
        </p:txBody>
      </p:sp>
      <p:sp>
        <p:nvSpPr>
          <p:cNvPr id="35" name="矩形 34">
            <a:extLst>
              <a:ext uri="{FF2B5EF4-FFF2-40B4-BE49-F238E27FC236}">
                <a16:creationId xmlns:a16="http://schemas.microsoft.com/office/drawing/2014/main" id="{4608E180-FE0E-BB66-BA21-E25ADFC9D49F}"/>
              </a:ext>
            </a:extLst>
          </p:cNvPr>
          <p:cNvSpPr/>
          <p:nvPr/>
        </p:nvSpPr>
        <p:spPr>
          <a:xfrm>
            <a:off x="3412791" y="2031163"/>
            <a:ext cx="491426" cy="25534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rgbClr val="FF0000"/>
                </a:solidFill>
              </a:rPr>
              <a:t>0</a:t>
            </a:r>
          </a:p>
        </p:txBody>
      </p:sp>
      <p:sp>
        <p:nvSpPr>
          <p:cNvPr id="36" name="矩形 35">
            <a:extLst>
              <a:ext uri="{FF2B5EF4-FFF2-40B4-BE49-F238E27FC236}">
                <a16:creationId xmlns:a16="http://schemas.microsoft.com/office/drawing/2014/main" id="{48435D4D-9C2F-BE7F-4922-52685CBAADA3}"/>
              </a:ext>
            </a:extLst>
          </p:cNvPr>
          <p:cNvSpPr/>
          <p:nvPr/>
        </p:nvSpPr>
        <p:spPr>
          <a:xfrm>
            <a:off x="3964074" y="1544829"/>
            <a:ext cx="476135" cy="206704"/>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a:t>
            </a:r>
          </a:p>
        </p:txBody>
      </p:sp>
      <p:sp>
        <p:nvSpPr>
          <p:cNvPr id="37" name="矩形 36">
            <a:extLst>
              <a:ext uri="{FF2B5EF4-FFF2-40B4-BE49-F238E27FC236}">
                <a16:creationId xmlns:a16="http://schemas.microsoft.com/office/drawing/2014/main" id="{0638CA4A-1477-08A9-C2A7-60F9B9046531}"/>
              </a:ext>
            </a:extLst>
          </p:cNvPr>
          <p:cNvSpPr/>
          <p:nvPr/>
        </p:nvSpPr>
        <p:spPr>
          <a:xfrm>
            <a:off x="5674897" y="874832"/>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2.96</a:t>
            </a:r>
          </a:p>
        </p:txBody>
      </p:sp>
      <p:sp>
        <p:nvSpPr>
          <p:cNvPr id="38" name="文本框 37">
            <a:extLst>
              <a:ext uri="{FF2B5EF4-FFF2-40B4-BE49-F238E27FC236}">
                <a16:creationId xmlns:a16="http://schemas.microsoft.com/office/drawing/2014/main" id="{B11B2CE2-9136-D2D7-55F1-E03143B9B94E}"/>
              </a:ext>
            </a:extLst>
          </p:cNvPr>
          <p:cNvSpPr txBox="1"/>
          <p:nvPr/>
        </p:nvSpPr>
        <p:spPr>
          <a:xfrm>
            <a:off x="3214204" y="4340652"/>
            <a:ext cx="2355850" cy="369332"/>
          </a:xfrm>
          <a:prstGeom prst="rect">
            <a:avLst/>
          </a:prstGeom>
          <a:noFill/>
        </p:spPr>
        <p:txBody>
          <a:bodyPr wrap="square">
            <a:spAutoFit/>
          </a:bodyPr>
          <a:lstStyle/>
          <a:p>
            <a:pPr algn="ctr"/>
            <a:r>
              <a:rPr lang="en-US" sz="1800" b="1" dirty="0">
                <a:solidFill>
                  <a:schemeClr val="tx1"/>
                </a:solidFill>
              </a:rPr>
              <a:t>Input Gate</a:t>
            </a:r>
            <a:endParaRPr lang="en-US" sz="1800" dirty="0">
              <a:solidFill>
                <a:schemeClr val="tx1"/>
              </a:solidFill>
            </a:endParaRPr>
          </a:p>
        </p:txBody>
      </p:sp>
      <p:cxnSp>
        <p:nvCxnSpPr>
          <p:cNvPr id="39" name="连接符: 曲线 38">
            <a:extLst>
              <a:ext uri="{FF2B5EF4-FFF2-40B4-BE49-F238E27FC236}">
                <a16:creationId xmlns:a16="http://schemas.microsoft.com/office/drawing/2014/main" id="{CD28A6E3-4AA0-9857-4E40-3D70D0599CA2}"/>
              </a:ext>
            </a:extLst>
          </p:cNvPr>
          <p:cNvCxnSpPr>
            <a:cxnSpLocks/>
            <a:stCxn id="30" idx="0"/>
          </p:cNvCxnSpPr>
          <p:nvPr/>
        </p:nvCxnSpPr>
        <p:spPr>
          <a:xfrm rot="5400000" flipH="1" flipV="1">
            <a:off x="1927188" y="1811293"/>
            <a:ext cx="329742" cy="1099080"/>
          </a:xfrm>
          <a:prstGeom prst="curvedConnector2">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9714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5"/>
                                        </p:tgtEl>
                                      </p:cBhvr>
                                    </p:animEffect>
                                    <p:set>
                                      <p:cBhvr>
                                        <p:cTn id="72" dur="1" fill="hold">
                                          <p:stCondLst>
                                            <p:cond delay="499"/>
                                          </p:stCondLst>
                                        </p:cTn>
                                        <p:tgtEl>
                                          <p:spTgt spid="3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6"/>
                                        </p:tgtEl>
                                      </p:cBhvr>
                                    </p:animEffect>
                                    <p:set>
                                      <p:cBhvr>
                                        <p:cTn id="75" dur="1" fill="hold">
                                          <p:stCondLst>
                                            <p:cond delay="499"/>
                                          </p:stCondLst>
                                        </p:cTn>
                                        <p:tgtEl>
                                          <p:spTgt spid="3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anim calcmode="lin" valueType="num">
                                      <p:cBhvr>
                                        <p:cTn id="84" dur="500" fill="hold"/>
                                        <p:tgtEl>
                                          <p:spTgt spid="38"/>
                                        </p:tgtEl>
                                        <p:attrNameLst>
                                          <p:attrName>ppt_x</p:attrName>
                                        </p:attrNameLst>
                                      </p:cBhvr>
                                      <p:tavLst>
                                        <p:tav tm="0">
                                          <p:val>
                                            <p:strVal val="#ppt_x"/>
                                          </p:val>
                                        </p:tav>
                                        <p:tav tm="100000">
                                          <p:val>
                                            <p:strVal val="#ppt_x"/>
                                          </p:val>
                                        </p:tav>
                                      </p:tavLst>
                                    </p:anim>
                                    <p:anim calcmode="lin" valueType="num">
                                      <p:cBhvr>
                                        <p:cTn id="85"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1" grpId="0" animBg="1"/>
      <p:bldP spid="24" grpId="0" animBg="1"/>
      <p:bldP spid="28" grpId="0" animBg="1"/>
      <p:bldP spid="28" grpId="1" animBg="1"/>
      <p:bldP spid="29" grpId="0" animBg="1"/>
      <p:bldP spid="29" grpId="1" animBg="1"/>
      <p:bldP spid="30" grpId="0"/>
      <p:bldP spid="31" grpId="0" animBg="1"/>
      <p:bldP spid="32" grpId="0" animBg="1"/>
      <p:bldP spid="33" grpId="0" animBg="1"/>
      <p:bldP spid="35" grpId="0" animBg="1"/>
      <p:bldP spid="35" grpId="1" animBg="1"/>
      <p:bldP spid="36" grpId="0" animBg="1"/>
      <p:bldP spid="36" grpId="1" animBg="1"/>
      <p:bldP spid="37"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017B6630-73A7-765C-83B0-5C176459A56D}"/>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51217510-6DFC-3DD5-DA8D-A8DA2F9AAC6A}"/>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97AC5BAF-9F66-7C21-12E8-51DE6D658B76}"/>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6840D163-A6D1-3E78-9A3C-858BD97A34A5}"/>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C3C620CC-B905-C583-E165-2F184354CF70}"/>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9FF2F1B7-ACB1-449B-03A1-17803D0F3DED}"/>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5" name="文本框 4">
            <a:extLst>
              <a:ext uri="{FF2B5EF4-FFF2-40B4-BE49-F238E27FC236}">
                <a16:creationId xmlns:a16="http://schemas.microsoft.com/office/drawing/2014/main" id="{D60AF9DB-2C54-0313-03CE-F368D106C1FC}"/>
              </a:ext>
            </a:extLst>
          </p:cNvPr>
          <p:cNvSpPr txBox="1"/>
          <p:nvPr/>
        </p:nvSpPr>
        <p:spPr>
          <a:xfrm>
            <a:off x="34681" y="1222131"/>
            <a:ext cx="1168400" cy="523220"/>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7" name="文本框 6">
            <a:extLst>
              <a:ext uri="{FF2B5EF4-FFF2-40B4-BE49-F238E27FC236}">
                <a16:creationId xmlns:a16="http://schemas.microsoft.com/office/drawing/2014/main" id="{3B5CC535-0942-1468-36C0-3034552B473A}"/>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8" name="矩形 7">
            <a:extLst>
              <a:ext uri="{FF2B5EF4-FFF2-40B4-BE49-F238E27FC236}">
                <a16:creationId xmlns:a16="http://schemas.microsoft.com/office/drawing/2014/main" id="{796ADFB6-FF03-605F-4D82-25813940120D}"/>
              </a:ext>
            </a:extLst>
          </p:cNvPr>
          <p:cNvSpPr/>
          <p:nvPr/>
        </p:nvSpPr>
        <p:spPr>
          <a:xfrm>
            <a:off x="1530512" y="4592416"/>
            <a:ext cx="395654" cy="369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11" name="矩形 10">
            <a:extLst>
              <a:ext uri="{FF2B5EF4-FFF2-40B4-BE49-F238E27FC236}">
                <a16:creationId xmlns:a16="http://schemas.microsoft.com/office/drawing/2014/main" id="{749A0CA6-D148-C27B-6669-552F0998A963}"/>
              </a:ext>
            </a:extLst>
          </p:cNvPr>
          <p:cNvSpPr/>
          <p:nvPr/>
        </p:nvSpPr>
        <p:spPr>
          <a:xfrm>
            <a:off x="1405122" y="1418354"/>
            <a:ext cx="768799" cy="21544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0.997</a:t>
            </a:r>
          </a:p>
        </p:txBody>
      </p:sp>
      <p:sp>
        <p:nvSpPr>
          <p:cNvPr id="20" name="矩形 19">
            <a:extLst>
              <a:ext uri="{FF2B5EF4-FFF2-40B4-BE49-F238E27FC236}">
                <a16:creationId xmlns:a16="http://schemas.microsoft.com/office/drawing/2014/main" id="{1EF932B9-EABD-2FF7-94C4-3EDBFD2FF7C7}"/>
              </a:ext>
            </a:extLst>
          </p:cNvPr>
          <p:cNvSpPr/>
          <p:nvPr/>
        </p:nvSpPr>
        <p:spPr>
          <a:xfrm>
            <a:off x="4741333" y="2074333"/>
            <a:ext cx="769355" cy="2154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1EF2F813-F7FF-5BE1-5D65-97F78895D36A}"/>
              </a:ext>
            </a:extLst>
          </p:cNvPr>
          <p:cNvSpPr/>
          <p:nvPr/>
        </p:nvSpPr>
        <p:spPr>
          <a:xfrm>
            <a:off x="2270491" y="887106"/>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1.99</a:t>
            </a:r>
          </a:p>
        </p:txBody>
      </p:sp>
      <p:sp>
        <p:nvSpPr>
          <p:cNvPr id="32" name="矩形 31">
            <a:extLst>
              <a:ext uri="{FF2B5EF4-FFF2-40B4-BE49-F238E27FC236}">
                <a16:creationId xmlns:a16="http://schemas.microsoft.com/office/drawing/2014/main" id="{9FD07744-4EEE-5376-19E1-37EB156D3B2F}"/>
              </a:ext>
            </a:extLst>
          </p:cNvPr>
          <p:cNvSpPr/>
          <p:nvPr/>
        </p:nvSpPr>
        <p:spPr>
          <a:xfrm>
            <a:off x="3412791" y="2020906"/>
            <a:ext cx="491426" cy="25534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1.0</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A7E0E97-D75E-FB06-BFA0-3BC3FF55E2CD}"/>
                  </a:ext>
                </a:extLst>
              </p:cNvPr>
              <p:cNvSpPr/>
              <p:nvPr/>
            </p:nvSpPr>
            <p:spPr>
              <a:xfrm>
                <a:off x="815033" y="3695389"/>
                <a:ext cx="5094700" cy="411480"/>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6" name="矩形 5">
                <a:extLst>
                  <a:ext uri="{FF2B5EF4-FFF2-40B4-BE49-F238E27FC236}">
                    <a16:creationId xmlns:a16="http://schemas.microsoft.com/office/drawing/2014/main" id="{6A7E0E97-D75E-FB06-BFA0-3BC3FF55E2CD}"/>
                  </a:ext>
                </a:extLst>
              </p:cNvPr>
              <p:cNvSpPr>
                <a:spLocks noRot="1" noChangeAspect="1" noMove="1" noResize="1" noEditPoints="1" noAdjustHandles="1" noChangeArrowheads="1" noChangeShapeType="1" noTextEdit="1"/>
              </p:cNvSpPr>
              <p:nvPr/>
            </p:nvSpPr>
            <p:spPr>
              <a:xfrm>
                <a:off x="815033" y="3695389"/>
                <a:ext cx="5094700" cy="411480"/>
              </a:xfrm>
              <a:prstGeom prst="rect">
                <a:avLst/>
              </a:prstGeom>
              <a:blipFill>
                <a:blip r:embed="rId4"/>
                <a:stretch>
                  <a:fillRect b="-1471"/>
                </a:stretch>
              </a:blipFill>
              <a:ln>
                <a:noFill/>
              </a:ln>
            </p:spPr>
            <p:txBody>
              <a:bodyPr/>
              <a:lstStyle/>
              <a:p>
                <a:r>
                  <a:rPr lang="en-US">
                    <a:noFill/>
                  </a:rPr>
                  <a:t> </a:t>
                </a:r>
              </a:p>
            </p:txBody>
          </p:sp>
        </mc:Fallback>
      </mc:AlternateContent>
      <p:sp>
        <p:nvSpPr>
          <p:cNvPr id="14" name="文本框 13">
            <a:extLst>
              <a:ext uri="{FF2B5EF4-FFF2-40B4-BE49-F238E27FC236}">
                <a16:creationId xmlns:a16="http://schemas.microsoft.com/office/drawing/2014/main" id="{47EF6192-6FF3-8B22-213D-5247181149CE}"/>
              </a:ext>
            </a:extLst>
          </p:cNvPr>
          <p:cNvSpPr txBox="1"/>
          <p:nvPr/>
        </p:nvSpPr>
        <p:spPr>
          <a:xfrm>
            <a:off x="4571999" y="1063277"/>
            <a:ext cx="1168400" cy="738664"/>
          </a:xfrm>
          <a:prstGeom prst="rect">
            <a:avLst/>
          </a:prstGeom>
          <a:noFill/>
        </p:spPr>
        <p:txBody>
          <a:bodyPr wrap="square">
            <a:spAutoFit/>
          </a:bodyPr>
          <a:lstStyle/>
          <a:p>
            <a:pPr algn="ctr"/>
            <a:r>
              <a:rPr lang="en-US" sz="1400" b="1" dirty="0">
                <a:solidFill>
                  <a:schemeClr val="accent2"/>
                </a:solidFill>
              </a:rPr>
              <a:t>Potential Long-Term Memory</a:t>
            </a:r>
            <a:endParaRPr lang="en-US" dirty="0">
              <a:solidFill>
                <a:schemeClr val="accent2"/>
              </a:solidFill>
            </a:endParaRPr>
          </a:p>
        </p:txBody>
      </p:sp>
      <p:sp>
        <p:nvSpPr>
          <p:cNvPr id="18" name="文本框 17">
            <a:extLst>
              <a:ext uri="{FF2B5EF4-FFF2-40B4-BE49-F238E27FC236}">
                <a16:creationId xmlns:a16="http://schemas.microsoft.com/office/drawing/2014/main" id="{ECCA8C30-FFC7-09D9-C9B0-01D6A319520F}"/>
              </a:ext>
            </a:extLst>
          </p:cNvPr>
          <p:cNvSpPr txBox="1"/>
          <p:nvPr/>
        </p:nvSpPr>
        <p:spPr>
          <a:xfrm>
            <a:off x="2280763" y="1247325"/>
            <a:ext cx="1949450" cy="523220"/>
          </a:xfrm>
          <a:prstGeom prst="rect">
            <a:avLst/>
          </a:prstGeom>
          <a:noFill/>
        </p:spPr>
        <p:txBody>
          <a:bodyPr wrap="square">
            <a:spAutoFit/>
          </a:bodyPr>
          <a:lstStyle/>
          <a:p>
            <a:pPr algn="ctr"/>
            <a:r>
              <a:rPr lang="en-US" b="1" dirty="0">
                <a:solidFill>
                  <a:schemeClr val="accent6"/>
                </a:solidFill>
              </a:rPr>
              <a:t>% Potential Memory To Remember</a:t>
            </a:r>
            <a:endParaRPr lang="en-US" dirty="0">
              <a:solidFill>
                <a:schemeClr val="accent6"/>
              </a:solidFill>
            </a:endParaRPr>
          </a:p>
        </p:txBody>
      </p:sp>
      <p:sp>
        <p:nvSpPr>
          <p:cNvPr id="24" name="矩形 23">
            <a:extLst>
              <a:ext uri="{FF2B5EF4-FFF2-40B4-BE49-F238E27FC236}">
                <a16:creationId xmlns:a16="http://schemas.microsoft.com/office/drawing/2014/main" id="{CB6A4F2B-8C80-9AF7-A740-4A35E22B8766}"/>
              </a:ext>
            </a:extLst>
          </p:cNvPr>
          <p:cNvSpPr/>
          <p:nvPr/>
        </p:nvSpPr>
        <p:spPr>
          <a:xfrm>
            <a:off x="4486546" y="2032023"/>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rPr>
              <a:t>.97</a:t>
            </a:r>
          </a:p>
        </p:txBody>
      </p:sp>
      <p:sp>
        <p:nvSpPr>
          <p:cNvPr id="33" name="矩形 32">
            <a:extLst>
              <a:ext uri="{FF2B5EF4-FFF2-40B4-BE49-F238E27FC236}">
                <a16:creationId xmlns:a16="http://schemas.microsoft.com/office/drawing/2014/main" id="{E27AA7BF-BCB3-F87F-303B-DC46CE02B073}"/>
              </a:ext>
            </a:extLst>
          </p:cNvPr>
          <p:cNvSpPr/>
          <p:nvPr/>
        </p:nvSpPr>
        <p:spPr>
          <a:xfrm>
            <a:off x="3964074" y="1519428"/>
            <a:ext cx="476135" cy="206704"/>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.97</a:t>
            </a:r>
          </a:p>
        </p:txBody>
      </p:sp>
      <p:sp>
        <p:nvSpPr>
          <p:cNvPr id="37" name="矩形 36">
            <a:extLst>
              <a:ext uri="{FF2B5EF4-FFF2-40B4-BE49-F238E27FC236}">
                <a16:creationId xmlns:a16="http://schemas.microsoft.com/office/drawing/2014/main" id="{ED8E4EFE-E2A8-4EF1-A090-66ED2DE8E537}"/>
              </a:ext>
            </a:extLst>
          </p:cNvPr>
          <p:cNvSpPr/>
          <p:nvPr/>
        </p:nvSpPr>
        <p:spPr>
          <a:xfrm>
            <a:off x="5674897" y="874832"/>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2.96</a:t>
            </a:r>
          </a:p>
        </p:txBody>
      </p:sp>
      <p:sp>
        <p:nvSpPr>
          <p:cNvPr id="38" name="文本框 37">
            <a:extLst>
              <a:ext uri="{FF2B5EF4-FFF2-40B4-BE49-F238E27FC236}">
                <a16:creationId xmlns:a16="http://schemas.microsoft.com/office/drawing/2014/main" id="{23CB57FB-5E8A-1860-B4EF-9A683143262D}"/>
              </a:ext>
            </a:extLst>
          </p:cNvPr>
          <p:cNvSpPr txBox="1"/>
          <p:nvPr/>
        </p:nvSpPr>
        <p:spPr>
          <a:xfrm>
            <a:off x="6523612" y="4540581"/>
            <a:ext cx="2355850" cy="369332"/>
          </a:xfrm>
          <a:prstGeom prst="rect">
            <a:avLst/>
          </a:prstGeom>
          <a:noFill/>
        </p:spPr>
        <p:txBody>
          <a:bodyPr wrap="square">
            <a:spAutoFit/>
          </a:bodyPr>
          <a:lstStyle/>
          <a:p>
            <a:pPr algn="ctr"/>
            <a:r>
              <a:rPr lang="en-US" sz="1800" b="1" dirty="0">
                <a:solidFill>
                  <a:schemeClr val="tx1"/>
                </a:solidFill>
              </a:rPr>
              <a:t>Output Gate</a:t>
            </a:r>
            <a:endParaRPr lang="en-US" sz="1800" dirty="0">
              <a:solidFill>
                <a:schemeClr val="tx1"/>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FDF0C15-C3D2-BC14-5B44-B5ADB7E8E018}"/>
                  </a:ext>
                </a:extLst>
              </p:cNvPr>
              <p:cNvSpPr/>
              <p:nvPr/>
            </p:nvSpPr>
            <p:spPr>
              <a:xfrm>
                <a:off x="0" y="1754869"/>
                <a:ext cx="5909733" cy="1886218"/>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14:m>
                  <m:oMath xmlns:m="http://schemas.openxmlformats.org/officeDocument/2006/math">
                    <a:fld id="{825F15A7-03F4-43D7-82C5-3E23DA2F108C}" type="mathplaceholder">
                      <a:rPr lang="en-US" i="1" smtClean="0">
                        <a:latin typeface="Cambria Math" panose="02040503050406030204" pitchFamily="18" charset="0"/>
                      </a:rPr>
                      <a:t>在此处键入公式。</a:t>
                    </a:fld>
                  </m:oMath>
                </a14:m>
                <a:endParaRPr lang="en-US" dirty="0"/>
              </a:p>
            </p:txBody>
          </p:sp>
        </mc:Choice>
        <mc:Fallback xmlns="">
          <p:sp>
            <p:nvSpPr>
              <p:cNvPr id="4" name="矩形 3">
                <a:extLst>
                  <a:ext uri="{FF2B5EF4-FFF2-40B4-BE49-F238E27FC236}">
                    <a16:creationId xmlns:a16="http://schemas.microsoft.com/office/drawing/2014/main" id="{5FDF0C15-C3D2-BC14-5B44-B5ADB7E8E018}"/>
                  </a:ext>
                </a:extLst>
              </p:cNvPr>
              <p:cNvSpPr>
                <a:spLocks noRot="1" noChangeAspect="1" noMove="1" noResize="1" noEditPoints="1" noAdjustHandles="1" noChangeArrowheads="1" noChangeShapeType="1" noTextEdit="1"/>
              </p:cNvSpPr>
              <p:nvPr/>
            </p:nvSpPr>
            <p:spPr>
              <a:xfrm>
                <a:off x="0" y="1754869"/>
                <a:ext cx="5909733" cy="1886218"/>
              </a:xfrm>
              <a:prstGeom prst="rect">
                <a:avLst/>
              </a:prstGeom>
              <a:blipFill>
                <a:blip r:embed="rId5"/>
                <a:stretch>
                  <a:fillRect/>
                </a:stretch>
              </a:blipFill>
              <a:ln>
                <a:noFill/>
              </a:ln>
            </p:spPr>
            <p:txBody>
              <a:bodyPr/>
              <a:lstStyle/>
              <a:p>
                <a:r>
                  <a:rPr lang="en-US">
                    <a:noFill/>
                  </a:rPr>
                  <a:t> </a:t>
                </a:r>
              </a:p>
            </p:txBody>
          </p:sp>
        </mc:Fallback>
      </mc:AlternateContent>
      <p:sp>
        <p:nvSpPr>
          <p:cNvPr id="3" name="矩形 2">
            <a:extLst>
              <a:ext uri="{FF2B5EF4-FFF2-40B4-BE49-F238E27FC236}">
                <a16:creationId xmlns:a16="http://schemas.microsoft.com/office/drawing/2014/main" id="{9024D873-9BC8-2E97-0708-12B682C9FE91}"/>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15" name="文本框 14">
            <a:extLst>
              <a:ext uri="{FF2B5EF4-FFF2-40B4-BE49-F238E27FC236}">
                <a16:creationId xmlns:a16="http://schemas.microsoft.com/office/drawing/2014/main" id="{DBCDF6B7-A58A-84DA-7F97-A94928B218DB}"/>
              </a:ext>
            </a:extLst>
          </p:cNvPr>
          <p:cNvSpPr txBox="1"/>
          <p:nvPr/>
        </p:nvSpPr>
        <p:spPr>
          <a:xfrm>
            <a:off x="7293525" y="4132412"/>
            <a:ext cx="1532024" cy="523220"/>
          </a:xfrm>
          <a:prstGeom prst="rect">
            <a:avLst/>
          </a:prstGeom>
          <a:noFill/>
        </p:spPr>
        <p:txBody>
          <a:bodyPr wrap="square">
            <a:spAutoFit/>
          </a:bodyPr>
          <a:lstStyle/>
          <a:p>
            <a:pPr algn="ctr"/>
            <a:r>
              <a:rPr lang="en-US" sz="1400" b="1" dirty="0">
                <a:solidFill>
                  <a:srgbClr val="D60093"/>
                </a:solidFill>
              </a:rPr>
              <a:t>Potential Short-Term Memory</a:t>
            </a:r>
            <a:endParaRPr lang="en-US" dirty="0"/>
          </a:p>
        </p:txBody>
      </p:sp>
      <p:sp>
        <p:nvSpPr>
          <p:cNvPr id="17" name="文本框 16">
            <a:extLst>
              <a:ext uri="{FF2B5EF4-FFF2-40B4-BE49-F238E27FC236}">
                <a16:creationId xmlns:a16="http://schemas.microsoft.com/office/drawing/2014/main" id="{BC14E2F2-28A1-2C83-2CE5-2FEDD682D368}"/>
              </a:ext>
            </a:extLst>
          </p:cNvPr>
          <p:cNvSpPr txBox="1"/>
          <p:nvPr/>
        </p:nvSpPr>
        <p:spPr>
          <a:xfrm>
            <a:off x="6255319" y="775882"/>
            <a:ext cx="1356656" cy="523220"/>
          </a:xfrm>
          <a:prstGeom prst="rect">
            <a:avLst/>
          </a:prstGeom>
          <a:noFill/>
        </p:spPr>
        <p:txBody>
          <a:bodyPr wrap="square">
            <a:spAutoFit/>
          </a:bodyPr>
          <a:lstStyle/>
          <a:p>
            <a:pPr algn="ctr"/>
            <a:r>
              <a:rPr lang="en-US" sz="1400" b="1" dirty="0">
                <a:solidFill>
                  <a:schemeClr val="accent6"/>
                </a:solidFill>
              </a:rPr>
              <a:t>New Long-Term Memory</a:t>
            </a:r>
            <a:endParaRPr lang="en-US" dirty="0"/>
          </a:p>
        </p:txBody>
      </p:sp>
      <p:sp>
        <p:nvSpPr>
          <p:cNvPr id="26" name="乘号 25">
            <a:extLst>
              <a:ext uri="{FF2B5EF4-FFF2-40B4-BE49-F238E27FC236}">
                <a16:creationId xmlns:a16="http://schemas.microsoft.com/office/drawing/2014/main" id="{B4CAB476-B8DA-980C-DAB3-28BA6841108B}"/>
              </a:ext>
            </a:extLst>
          </p:cNvPr>
          <p:cNvSpPr/>
          <p:nvPr/>
        </p:nvSpPr>
        <p:spPr>
          <a:xfrm>
            <a:off x="8394856" y="1754869"/>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004978E7-8C09-D646-6FDD-6D32BFE9B98A}"/>
              </a:ext>
            </a:extLst>
          </p:cNvPr>
          <p:cNvSpPr/>
          <p:nvPr/>
        </p:nvSpPr>
        <p:spPr>
          <a:xfrm>
            <a:off x="8002909" y="2314086"/>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rPr>
              <a:t>.99</a:t>
            </a:r>
          </a:p>
        </p:txBody>
      </p:sp>
      <p:cxnSp>
        <p:nvCxnSpPr>
          <p:cNvPr id="44" name="连接符: 曲线 43">
            <a:extLst>
              <a:ext uri="{FF2B5EF4-FFF2-40B4-BE49-F238E27FC236}">
                <a16:creationId xmlns:a16="http://schemas.microsoft.com/office/drawing/2014/main" id="{AB24E98D-2BFD-A4D8-1BBD-B7EAB58FDBCE}"/>
              </a:ext>
            </a:extLst>
          </p:cNvPr>
          <p:cNvCxnSpPr>
            <a:cxnSpLocks/>
            <a:stCxn id="43" idx="1"/>
            <a:endCxn id="15" idx="0"/>
          </p:cNvCxnSpPr>
          <p:nvPr/>
        </p:nvCxnSpPr>
        <p:spPr>
          <a:xfrm rot="10800000" flipH="1" flipV="1">
            <a:off x="8002909" y="2441758"/>
            <a:ext cx="56628" cy="1690654"/>
          </a:xfrm>
          <a:prstGeom prst="curvedConnector4">
            <a:avLst>
              <a:gd name="adj1" fmla="val -179417"/>
              <a:gd name="adj2" fmla="val 48267"/>
            </a:avLst>
          </a:prstGeom>
          <a:ln>
            <a:solidFill>
              <a:srgbClr val="C00000"/>
            </a:solidFill>
            <a:prstDash val="dash"/>
            <a:tailEnd type="triangle"/>
          </a:ln>
        </p:spPr>
        <p:style>
          <a:lnRef idx="2">
            <a:schemeClr val="dk1"/>
          </a:lnRef>
          <a:fillRef idx="0">
            <a:schemeClr val="dk1"/>
          </a:fillRef>
          <a:effectRef idx="1">
            <a:schemeClr val="dk1"/>
          </a:effectRef>
          <a:fontRef idx="minor">
            <a:schemeClr val="tx1"/>
          </a:fontRef>
        </p:style>
      </p:cxnSp>
      <p:sp>
        <p:nvSpPr>
          <p:cNvPr id="57" name="乘号 56">
            <a:extLst>
              <a:ext uri="{FF2B5EF4-FFF2-40B4-BE49-F238E27FC236}">
                <a16:creationId xmlns:a16="http://schemas.microsoft.com/office/drawing/2014/main" id="{8E5A38B1-71E1-8FF0-75AD-9897A770BAF9}"/>
              </a:ext>
            </a:extLst>
          </p:cNvPr>
          <p:cNvSpPr/>
          <p:nvPr/>
        </p:nvSpPr>
        <p:spPr>
          <a:xfrm>
            <a:off x="7110645" y="2262906"/>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8B496901-1C11-8884-4407-522913832DC3}"/>
              </a:ext>
            </a:extLst>
          </p:cNvPr>
          <p:cNvSpPr/>
          <p:nvPr/>
        </p:nvSpPr>
        <p:spPr>
          <a:xfrm>
            <a:off x="7436488" y="2262906"/>
            <a:ext cx="491425" cy="255343"/>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.99</a:t>
            </a:r>
          </a:p>
        </p:txBody>
      </p:sp>
      <p:sp>
        <p:nvSpPr>
          <p:cNvPr id="59" name="矩形 58">
            <a:extLst>
              <a:ext uri="{FF2B5EF4-FFF2-40B4-BE49-F238E27FC236}">
                <a16:creationId xmlns:a16="http://schemas.microsoft.com/office/drawing/2014/main" id="{ECD56870-2CAE-9394-A48E-34947BE1ABEC}"/>
              </a:ext>
            </a:extLst>
          </p:cNvPr>
          <p:cNvSpPr/>
          <p:nvPr/>
        </p:nvSpPr>
        <p:spPr>
          <a:xfrm>
            <a:off x="8016522" y="3140692"/>
            <a:ext cx="489797"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.98</a:t>
            </a:r>
          </a:p>
        </p:txBody>
      </p:sp>
      <p:sp>
        <p:nvSpPr>
          <p:cNvPr id="60" name="文本框 59">
            <a:extLst>
              <a:ext uri="{FF2B5EF4-FFF2-40B4-BE49-F238E27FC236}">
                <a16:creationId xmlns:a16="http://schemas.microsoft.com/office/drawing/2014/main" id="{5625D424-B0D4-9531-D93E-5FDE2CED820F}"/>
              </a:ext>
            </a:extLst>
          </p:cNvPr>
          <p:cNvSpPr txBox="1"/>
          <p:nvPr/>
        </p:nvSpPr>
        <p:spPr>
          <a:xfrm>
            <a:off x="7611975" y="3685324"/>
            <a:ext cx="1532024" cy="523220"/>
          </a:xfrm>
          <a:prstGeom prst="rect">
            <a:avLst/>
          </a:prstGeom>
          <a:noFill/>
        </p:spPr>
        <p:txBody>
          <a:bodyPr wrap="square">
            <a:spAutoFit/>
          </a:bodyPr>
          <a:lstStyle/>
          <a:p>
            <a:pPr algn="ctr"/>
            <a:r>
              <a:rPr lang="en-US" b="1" dirty="0">
                <a:solidFill>
                  <a:srgbClr val="D60093"/>
                </a:solidFill>
              </a:rPr>
              <a:t>New</a:t>
            </a:r>
            <a:r>
              <a:rPr lang="en-US" sz="1400" b="1" dirty="0">
                <a:solidFill>
                  <a:srgbClr val="D60093"/>
                </a:solidFill>
              </a:rPr>
              <a:t> Short-Term Memory</a:t>
            </a:r>
            <a:endParaRPr lang="en-US" dirty="0"/>
          </a:p>
        </p:txBody>
      </p:sp>
      <p:sp>
        <p:nvSpPr>
          <p:cNvPr id="129" name="文本框 128">
            <a:extLst>
              <a:ext uri="{FF2B5EF4-FFF2-40B4-BE49-F238E27FC236}">
                <a16:creationId xmlns:a16="http://schemas.microsoft.com/office/drawing/2014/main" id="{91722F7E-7417-0115-5A76-310D970CEF66}"/>
              </a:ext>
            </a:extLst>
          </p:cNvPr>
          <p:cNvSpPr txBox="1"/>
          <p:nvPr/>
        </p:nvSpPr>
        <p:spPr>
          <a:xfrm>
            <a:off x="5655958" y="1271997"/>
            <a:ext cx="1949450" cy="523220"/>
          </a:xfrm>
          <a:prstGeom prst="rect">
            <a:avLst/>
          </a:prstGeom>
          <a:noFill/>
        </p:spPr>
        <p:txBody>
          <a:bodyPr wrap="square">
            <a:spAutoFit/>
          </a:bodyPr>
          <a:lstStyle/>
          <a:p>
            <a:pPr algn="ctr"/>
            <a:r>
              <a:rPr lang="en-US" b="1" dirty="0">
                <a:solidFill>
                  <a:srgbClr val="CC66FF"/>
                </a:solidFill>
              </a:rPr>
              <a:t>% Potential Memory To Remember</a:t>
            </a:r>
            <a:endParaRPr lang="en-US" dirty="0">
              <a:solidFill>
                <a:srgbClr val="CC66FF"/>
              </a:solidFill>
            </a:endParaRPr>
          </a:p>
        </p:txBody>
      </p:sp>
    </p:spTree>
    <p:extLst>
      <p:ext uri="{BB962C8B-B14F-4D97-AF65-F5344CB8AC3E}">
        <p14:creationId xmlns:p14="http://schemas.microsoft.com/office/powerpoint/2010/main" val="424364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500"/>
                                        <p:tgtEl>
                                          <p:spTgt spid="44"/>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4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anim calcmode="lin" valueType="num">
                                      <p:cBhvr>
                                        <p:cTn id="50" dur="500" fill="hold"/>
                                        <p:tgtEl>
                                          <p:spTgt spid="38"/>
                                        </p:tgtEl>
                                        <p:attrNameLst>
                                          <p:attrName>ppt_x</p:attrName>
                                        </p:attrNameLst>
                                      </p:cBhvr>
                                      <p:tavLst>
                                        <p:tav tm="0">
                                          <p:val>
                                            <p:strVal val="#ppt_x"/>
                                          </p:val>
                                        </p:tav>
                                        <p:tav tm="100000">
                                          <p:val>
                                            <p:strVal val="#ppt_x"/>
                                          </p:val>
                                        </p:tav>
                                      </p:tavLst>
                                    </p:anim>
                                    <p:anim calcmode="lin" valueType="num">
                                      <p:cBhvr>
                                        <p:cTn id="5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5" grpId="0"/>
      <p:bldP spid="15" grpId="1"/>
      <p:bldP spid="17" grpId="0"/>
      <p:bldP spid="26" grpId="0" animBg="1"/>
      <p:bldP spid="43" grpId="0" animBg="1"/>
      <p:bldP spid="58" grpId="0" animBg="1"/>
      <p:bldP spid="59" grpId="0" animBg="1"/>
      <p:bldP spid="60" grpId="0"/>
      <p:bldP spid="1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8D582DE3-4124-A0B6-9A39-AB1F30641582}"/>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26E679E0-0892-F3BB-1374-414458EA709B}"/>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30" name="组合 29">
            <a:extLst>
              <a:ext uri="{FF2B5EF4-FFF2-40B4-BE49-F238E27FC236}">
                <a16:creationId xmlns:a16="http://schemas.microsoft.com/office/drawing/2014/main" id="{CA96C25C-311F-BE8E-796D-5B0F5E86937E}"/>
              </a:ext>
            </a:extLst>
          </p:cNvPr>
          <p:cNvGrpSpPr/>
          <p:nvPr/>
        </p:nvGrpSpPr>
        <p:grpSpPr>
          <a:xfrm>
            <a:off x="-96553" y="775882"/>
            <a:ext cx="9240552" cy="4234168"/>
            <a:chOff x="-96553" y="775882"/>
            <a:chExt cx="9240552" cy="4234168"/>
          </a:xfrm>
        </p:grpSpPr>
        <p:grpSp>
          <p:nvGrpSpPr>
            <p:cNvPr id="16" name="组合 15">
              <a:extLst>
                <a:ext uri="{FF2B5EF4-FFF2-40B4-BE49-F238E27FC236}">
                  <a16:creationId xmlns:a16="http://schemas.microsoft.com/office/drawing/2014/main" id="{31EDE81E-3061-B4F0-E4B9-E236B142BC83}"/>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3F73E4C5-742F-5AE4-A115-0CF53CECF21D}"/>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0159ED3A-78FC-BE48-793B-6D14AA5F20EE}"/>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299D530B-00A2-C8DC-9085-72578FEB767D}"/>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 name="矩形 2">
              <a:extLst>
                <a:ext uri="{FF2B5EF4-FFF2-40B4-BE49-F238E27FC236}">
                  <a16:creationId xmlns:a16="http://schemas.microsoft.com/office/drawing/2014/main" id="{32993D8A-602D-EDAD-D6B0-E503BF23CC4E}"/>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4" name="矩形 3">
              <a:extLst>
                <a:ext uri="{FF2B5EF4-FFF2-40B4-BE49-F238E27FC236}">
                  <a16:creationId xmlns:a16="http://schemas.microsoft.com/office/drawing/2014/main" id="{9C1E349A-9520-85BA-06BC-997B2851F024}"/>
                </a:ext>
              </a:extLst>
            </p:cNvPr>
            <p:cNvSpPr/>
            <p:nvPr/>
          </p:nvSpPr>
          <p:spPr>
            <a:xfrm>
              <a:off x="1405122" y="1418354"/>
              <a:ext cx="768799" cy="215444"/>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0.997</a:t>
              </a:r>
            </a:p>
          </p:txBody>
        </p:sp>
        <p:sp>
          <p:nvSpPr>
            <p:cNvPr id="5" name="矩形 4">
              <a:extLst>
                <a:ext uri="{FF2B5EF4-FFF2-40B4-BE49-F238E27FC236}">
                  <a16:creationId xmlns:a16="http://schemas.microsoft.com/office/drawing/2014/main" id="{2226E0D6-C457-7224-B269-F487D8677E92}"/>
                </a:ext>
              </a:extLst>
            </p:cNvPr>
            <p:cNvSpPr/>
            <p:nvPr/>
          </p:nvSpPr>
          <p:spPr>
            <a:xfrm>
              <a:off x="2270491" y="887106"/>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1.99</a:t>
              </a:r>
            </a:p>
          </p:txBody>
        </p:sp>
        <p:sp>
          <p:nvSpPr>
            <p:cNvPr id="6" name="矩形 5">
              <a:extLst>
                <a:ext uri="{FF2B5EF4-FFF2-40B4-BE49-F238E27FC236}">
                  <a16:creationId xmlns:a16="http://schemas.microsoft.com/office/drawing/2014/main" id="{905DC5F3-7256-732E-E43F-313B0B602373}"/>
                </a:ext>
              </a:extLst>
            </p:cNvPr>
            <p:cNvSpPr/>
            <p:nvPr/>
          </p:nvSpPr>
          <p:spPr>
            <a:xfrm>
              <a:off x="1530512" y="4592416"/>
              <a:ext cx="395654" cy="369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7" name="文本框 6">
              <a:extLst>
                <a:ext uri="{FF2B5EF4-FFF2-40B4-BE49-F238E27FC236}">
                  <a16:creationId xmlns:a16="http://schemas.microsoft.com/office/drawing/2014/main" id="{E66D673A-4A6C-76D7-B53D-373DE698A33C}"/>
                </a:ext>
              </a:extLst>
            </p:cNvPr>
            <p:cNvSpPr txBox="1"/>
            <p:nvPr/>
          </p:nvSpPr>
          <p:spPr>
            <a:xfrm>
              <a:off x="34681" y="1222131"/>
              <a:ext cx="1168400" cy="523220"/>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8" name="文本框 7">
              <a:extLst>
                <a:ext uri="{FF2B5EF4-FFF2-40B4-BE49-F238E27FC236}">
                  <a16:creationId xmlns:a16="http://schemas.microsoft.com/office/drawing/2014/main" id="{B1A1A809-FFD4-29D3-2904-0921B0866186}"/>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9" name="文本框 8">
              <a:extLst>
                <a:ext uri="{FF2B5EF4-FFF2-40B4-BE49-F238E27FC236}">
                  <a16:creationId xmlns:a16="http://schemas.microsoft.com/office/drawing/2014/main" id="{24A128FF-AB27-39EA-8537-1C120E58D7C7}"/>
                </a:ext>
              </a:extLst>
            </p:cNvPr>
            <p:cNvSpPr txBox="1"/>
            <p:nvPr/>
          </p:nvSpPr>
          <p:spPr>
            <a:xfrm>
              <a:off x="4571999" y="1071744"/>
              <a:ext cx="1168400" cy="738664"/>
            </a:xfrm>
            <a:prstGeom prst="rect">
              <a:avLst/>
            </a:prstGeom>
            <a:noFill/>
          </p:spPr>
          <p:txBody>
            <a:bodyPr wrap="square">
              <a:spAutoFit/>
            </a:bodyPr>
            <a:lstStyle/>
            <a:p>
              <a:pPr algn="ctr"/>
              <a:r>
                <a:rPr lang="en-US" sz="1400" b="1" dirty="0">
                  <a:solidFill>
                    <a:schemeClr val="accent2"/>
                  </a:solidFill>
                </a:rPr>
                <a:t>Potential Long-Term Memory</a:t>
              </a:r>
              <a:endParaRPr lang="en-US" dirty="0">
                <a:solidFill>
                  <a:schemeClr val="accent2"/>
                </a:solidFill>
              </a:endParaRPr>
            </a:p>
          </p:txBody>
        </p:sp>
        <p:sp>
          <p:nvSpPr>
            <p:cNvPr id="10" name="文本框 9">
              <a:extLst>
                <a:ext uri="{FF2B5EF4-FFF2-40B4-BE49-F238E27FC236}">
                  <a16:creationId xmlns:a16="http://schemas.microsoft.com/office/drawing/2014/main" id="{61B7F130-D297-4E9E-E98F-79F06B8C4183}"/>
                </a:ext>
              </a:extLst>
            </p:cNvPr>
            <p:cNvSpPr txBox="1"/>
            <p:nvPr/>
          </p:nvSpPr>
          <p:spPr>
            <a:xfrm>
              <a:off x="2289230" y="1255792"/>
              <a:ext cx="1949450" cy="523220"/>
            </a:xfrm>
            <a:prstGeom prst="rect">
              <a:avLst/>
            </a:prstGeom>
            <a:noFill/>
          </p:spPr>
          <p:txBody>
            <a:bodyPr wrap="square">
              <a:spAutoFit/>
            </a:bodyPr>
            <a:lstStyle/>
            <a:p>
              <a:pPr algn="ctr"/>
              <a:r>
                <a:rPr lang="en-US" b="1" dirty="0">
                  <a:solidFill>
                    <a:schemeClr val="accent6"/>
                  </a:solidFill>
                </a:rPr>
                <a:t>% Potential Memory To Remember</a:t>
              </a:r>
              <a:endParaRPr lang="en-US" dirty="0">
                <a:solidFill>
                  <a:schemeClr val="accent6"/>
                </a:solidFill>
              </a:endParaRPr>
            </a:p>
          </p:txBody>
        </p:sp>
        <p:sp>
          <p:nvSpPr>
            <p:cNvPr id="11" name="矩形 10">
              <a:extLst>
                <a:ext uri="{FF2B5EF4-FFF2-40B4-BE49-F238E27FC236}">
                  <a16:creationId xmlns:a16="http://schemas.microsoft.com/office/drawing/2014/main" id="{A4589D1C-20FF-0505-9FCC-D52CD5F13E38}"/>
                </a:ext>
              </a:extLst>
            </p:cNvPr>
            <p:cNvSpPr/>
            <p:nvPr/>
          </p:nvSpPr>
          <p:spPr>
            <a:xfrm>
              <a:off x="4486546" y="2032023"/>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rPr>
                <a:t>.97</a:t>
              </a:r>
            </a:p>
          </p:txBody>
        </p:sp>
        <p:sp>
          <p:nvSpPr>
            <p:cNvPr id="14" name="矩形 13">
              <a:extLst>
                <a:ext uri="{FF2B5EF4-FFF2-40B4-BE49-F238E27FC236}">
                  <a16:creationId xmlns:a16="http://schemas.microsoft.com/office/drawing/2014/main" id="{F2998D20-18E0-E350-CE4B-6C9BD93E384F}"/>
                </a:ext>
              </a:extLst>
            </p:cNvPr>
            <p:cNvSpPr/>
            <p:nvPr/>
          </p:nvSpPr>
          <p:spPr>
            <a:xfrm>
              <a:off x="3412791" y="2020906"/>
              <a:ext cx="491426" cy="255342"/>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1.0</a:t>
              </a:r>
            </a:p>
          </p:txBody>
        </p:sp>
        <p:sp>
          <p:nvSpPr>
            <p:cNvPr id="15" name="矩形 14">
              <a:extLst>
                <a:ext uri="{FF2B5EF4-FFF2-40B4-BE49-F238E27FC236}">
                  <a16:creationId xmlns:a16="http://schemas.microsoft.com/office/drawing/2014/main" id="{85CFAC3B-BB9C-CE75-5D18-C5592044393F}"/>
                </a:ext>
              </a:extLst>
            </p:cNvPr>
            <p:cNvSpPr/>
            <p:nvPr/>
          </p:nvSpPr>
          <p:spPr>
            <a:xfrm>
              <a:off x="3964074" y="1544829"/>
              <a:ext cx="476135" cy="206704"/>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.97</a:t>
              </a:r>
            </a:p>
          </p:txBody>
        </p:sp>
        <p:sp>
          <p:nvSpPr>
            <p:cNvPr id="17" name="矩形 16">
              <a:extLst>
                <a:ext uri="{FF2B5EF4-FFF2-40B4-BE49-F238E27FC236}">
                  <a16:creationId xmlns:a16="http://schemas.microsoft.com/office/drawing/2014/main" id="{CDBBD830-E86A-3C23-8609-843420E45975}"/>
                </a:ext>
              </a:extLst>
            </p:cNvPr>
            <p:cNvSpPr/>
            <p:nvPr/>
          </p:nvSpPr>
          <p:spPr>
            <a:xfrm>
              <a:off x="5674897" y="874832"/>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2.96</a:t>
              </a:r>
            </a:p>
          </p:txBody>
        </p:sp>
        <p:sp>
          <p:nvSpPr>
            <p:cNvPr id="18" name="乘号 17">
              <a:extLst>
                <a:ext uri="{FF2B5EF4-FFF2-40B4-BE49-F238E27FC236}">
                  <a16:creationId xmlns:a16="http://schemas.microsoft.com/office/drawing/2014/main" id="{A3F3CA47-A8BC-7875-AB19-F5A15CF52BE4}"/>
                </a:ext>
              </a:extLst>
            </p:cNvPr>
            <p:cNvSpPr/>
            <p:nvPr/>
          </p:nvSpPr>
          <p:spPr>
            <a:xfrm>
              <a:off x="1902377" y="2240965"/>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乘号 18">
              <a:extLst>
                <a:ext uri="{FF2B5EF4-FFF2-40B4-BE49-F238E27FC236}">
                  <a16:creationId xmlns:a16="http://schemas.microsoft.com/office/drawing/2014/main" id="{E9730EAA-E234-D433-B397-88F28914FCD8}"/>
                </a:ext>
              </a:extLst>
            </p:cNvPr>
            <p:cNvSpPr/>
            <p:nvPr/>
          </p:nvSpPr>
          <p:spPr>
            <a:xfrm>
              <a:off x="5443279" y="2090615"/>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乘号 19">
              <a:extLst>
                <a:ext uri="{FF2B5EF4-FFF2-40B4-BE49-F238E27FC236}">
                  <a16:creationId xmlns:a16="http://schemas.microsoft.com/office/drawing/2014/main" id="{C1950EA4-BD06-DFFF-5BCC-B65CEECCEF88}"/>
                </a:ext>
              </a:extLst>
            </p:cNvPr>
            <p:cNvSpPr/>
            <p:nvPr/>
          </p:nvSpPr>
          <p:spPr>
            <a:xfrm>
              <a:off x="3114602" y="2268424"/>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6CB838AD-7733-46BA-DD59-54C38483E8C4}"/>
                </a:ext>
              </a:extLst>
            </p:cNvPr>
            <p:cNvSpPr/>
            <p:nvPr/>
          </p:nvSpPr>
          <p:spPr>
            <a:xfrm>
              <a:off x="8002909" y="2314086"/>
              <a:ext cx="491425" cy="25534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rPr>
                <a:t>.99</a:t>
              </a:r>
            </a:p>
          </p:txBody>
        </p:sp>
        <p:sp>
          <p:nvSpPr>
            <p:cNvPr id="23" name="文本框 22">
              <a:extLst>
                <a:ext uri="{FF2B5EF4-FFF2-40B4-BE49-F238E27FC236}">
                  <a16:creationId xmlns:a16="http://schemas.microsoft.com/office/drawing/2014/main" id="{9E3B84A1-93D3-7AC9-EFB3-A9A42123B6F5}"/>
                </a:ext>
              </a:extLst>
            </p:cNvPr>
            <p:cNvSpPr txBox="1"/>
            <p:nvPr/>
          </p:nvSpPr>
          <p:spPr>
            <a:xfrm>
              <a:off x="5655958" y="1271997"/>
              <a:ext cx="1949450" cy="523220"/>
            </a:xfrm>
            <a:prstGeom prst="rect">
              <a:avLst/>
            </a:prstGeom>
            <a:noFill/>
          </p:spPr>
          <p:txBody>
            <a:bodyPr wrap="square">
              <a:spAutoFit/>
            </a:bodyPr>
            <a:lstStyle/>
            <a:p>
              <a:pPr algn="ctr"/>
              <a:r>
                <a:rPr lang="en-US" b="1" dirty="0">
                  <a:solidFill>
                    <a:srgbClr val="CC66FF"/>
                  </a:solidFill>
                </a:rPr>
                <a:t>% Potential Memory To Remember</a:t>
              </a:r>
              <a:endParaRPr lang="en-US" dirty="0">
                <a:solidFill>
                  <a:srgbClr val="CC66FF"/>
                </a:solidFill>
              </a:endParaRPr>
            </a:p>
          </p:txBody>
        </p:sp>
        <p:sp>
          <p:nvSpPr>
            <p:cNvPr id="24" name="矩形 23">
              <a:extLst>
                <a:ext uri="{FF2B5EF4-FFF2-40B4-BE49-F238E27FC236}">
                  <a16:creationId xmlns:a16="http://schemas.microsoft.com/office/drawing/2014/main" id="{29A02B43-D2EE-CB9A-2E52-26E78F0FED24}"/>
                </a:ext>
              </a:extLst>
            </p:cNvPr>
            <p:cNvSpPr/>
            <p:nvPr/>
          </p:nvSpPr>
          <p:spPr>
            <a:xfrm>
              <a:off x="7436488" y="2262906"/>
              <a:ext cx="491425" cy="255343"/>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rPr>
                <a:t>.99</a:t>
              </a:r>
            </a:p>
          </p:txBody>
        </p:sp>
        <p:sp>
          <p:nvSpPr>
            <p:cNvPr id="25" name="矩形 24">
              <a:extLst>
                <a:ext uri="{FF2B5EF4-FFF2-40B4-BE49-F238E27FC236}">
                  <a16:creationId xmlns:a16="http://schemas.microsoft.com/office/drawing/2014/main" id="{CFAA0379-9C96-1EF7-5CC4-BFF797C598E4}"/>
                </a:ext>
              </a:extLst>
            </p:cNvPr>
            <p:cNvSpPr/>
            <p:nvPr/>
          </p:nvSpPr>
          <p:spPr>
            <a:xfrm>
              <a:off x="8016522" y="3140692"/>
              <a:ext cx="489797"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.98</a:t>
              </a:r>
            </a:p>
          </p:txBody>
        </p:sp>
        <p:sp>
          <p:nvSpPr>
            <p:cNvPr id="26" name="文本框 25">
              <a:extLst>
                <a:ext uri="{FF2B5EF4-FFF2-40B4-BE49-F238E27FC236}">
                  <a16:creationId xmlns:a16="http://schemas.microsoft.com/office/drawing/2014/main" id="{CE91A8F4-AEB0-ED09-6317-913FD662166D}"/>
                </a:ext>
              </a:extLst>
            </p:cNvPr>
            <p:cNvSpPr txBox="1"/>
            <p:nvPr/>
          </p:nvSpPr>
          <p:spPr>
            <a:xfrm>
              <a:off x="7611975" y="3685324"/>
              <a:ext cx="1532024" cy="523220"/>
            </a:xfrm>
            <a:prstGeom prst="rect">
              <a:avLst/>
            </a:prstGeom>
            <a:noFill/>
          </p:spPr>
          <p:txBody>
            <a:bodyPr wrap="square">
              <a:spAutoFit/>
            </a:bodyPr>
            <a:lstStyle/>
            <a:p>
              <a:pPr algn="ctr"/>
              <a:r>
                <a:rPr lang="en-US" b="1" dirty="0">
                  <a:solidFill>
                    <a:srgbClr val="D60093"/>
                  </a:solidFill>
                </a:rPr>
                <a:t>New</a:t>
              </a:r>
              <a:r>
                <a:rPr lang="en-US" sz="1400" b="1" dirty="0">
                  <a:solidFill>
                    <a:srgbClr val="D60093"/>
                  </a:solidFill>
                </a:rPr>
                <a:t> Short-Term Memory</a:t>
              </a:r>
              <a:endParaRPr lang="en-US" dirty="0"/>
            </a:p>
          </p:txBody>
        </p:sp>
        <p:sp>
          <p:nvSpPr>
            <p:cNvPr id="27" name="乘号 26">
              <a:extLst>
                <a:ext uri="{FF2B5EF4-FFF2-40B4-BE49-F238E27FC236}">
                  <a16:creationId xmlns:a16="http://schemas.microsoft.com/office/drawing/2014/main" id="{1C1700EF-6DE2-49C7-8389-316C8285525D}"/>
                </a:ext>
              </a:extLst>
            </p:cNvPr>
            <p:cNvSpPr/>
            <p:nvPr/>
          </p:nvSpPr>
          <p:spPr>
            <a:xfrm>
              <a:off x="8394856" y="1754869"/>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乘号 27">
              <a:extLst>
                <a:ext uri="{FF2B5EF4-FFF2-40B4-BE49-F238E27FC236}">
                  <a16:creationId xmlns:a16="http://schemas.microsoft.com/office/drawing/2014/main" id="{00C636CD-318F-43CB-8180-99AA623A2C05}"/>
                </a:ext>
              </a:extLst>
            </p:cNvPr>
            <p:cNvSpPr/>
            <p:nvPr/>
          </p:nvSpPr>
          <p:spPr>
            <a:xfrm>
              <a:off x="7110645" y="2262906"/>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3B973857-5827-A9BF-38EA-33EF2B0D038A}"/>
                </a:ext>
              </a:extLst>
            </p:cNvPr>
            <p:cNvSpPr txBox="1"/>
            <p:nvPr/>
          </p:nvSpPr>
          <p:spPr>
            <a:xfrm>
              <a:off x="6255319" y="775882"/>
              <a:ext cx="1356656" cy="523220"/>
            </a:xfrm>
            <a:prstGeom prst="rect">
              <a:avLst/>
            </a:prstGeom>
            <a:noFill/>
          </p:spPr>
          <p:txBody>
            <a:bodyPr wrap="square">
              <a:spAutoFit/>
            </a:bodyPr>
            <a:lstStyle/>
            <a:p>
              <a:pPr algn="ctr"/>
              <a:r>
                <a:rPr lang="en-US" sz="1400" b="1" dirty="0">
                  <a:solidFill>
                    <a:schemeClr val="accent6"/>
                  </a:solidFill>
                </a:rPr>
                <a:t>New Long-Term Memory</a:t>
              </a:r>
              <a:endParaRPr lang="en-US" dirty="0"/>
            </a:p>
          </p:txBody>
        </p:sp>
      </p:grpSp>
    </p:spTree>
    <p:extLst>
      <p:ext uri="{BB962C8B-B14F-4D97-AF65-F5344CB8AC3E}">
        <p14:creationId xmlns:p14="http://schemas.microsoft.com/office/powerpoint/2010/main" val="654728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A0EC21C3-5B54-9DEC-3938-633EC9B09D33}"/>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5D53A94A-3756-FC4C-7A0C-E7B56DC5F1AC}"/>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grpSp>
        <p:nvGrpSpPr>
          <p:cNvPr id="16" name="组合 15">
            <a:extLst>
              <a:ext uri="{FF2B5EF4-FFF2-40B4-BE49-F238E27FC236}">
                <a16:creationId xmlns:a16="http://schemas.microsoft.com/office/drawing/2014/main" id="{24EE6E94-01EF-ADDD-D8BA-8D773B09DCAE}"/>
              </a:ext>
            </a:extLst>
          </p:cNvPr>
          <p:cNvGrpSpPr>
            <a:grpSpLocks noChangeAspect="1"/>
          </p:cNvGrpSpPr>
          <p:nvPr/>
        </p:nvGrpSpPr>
        <p:grpSpPr>
          <a:xfrm>
            <a:off x="149990" y="986690"/>
            <a:ext cx="8844019" cy="4023360"/>
            <a:chOff x="-381000" y="216000"/>
            <a:chExt cx="9144000" cy="4159829"/>
          </a:xfrm>
        </p:grpSpPr>
        <p:pic>
          <p:nvPicPr>
            <p:cNvPr id="12" name="图片 11" descr="图形用户界面, 图示&#10;&#10;AI 生成的内容可能不正确。">
              <a:extLst>
                <a:ext uri="{FF2B5EF4-FFF2-40B4-BE49-F238E27FC236}">
                  <a16:creationId xmlns:a16="http://schemas.microsoft.com/office/drawing/2014/main" id="{9A924940-47EE-D416-160A-80B38DF6C688}"/>
                </a:ext>
              </a:extLst>
            </p:cNvPr>
            <p:cNvPicPr>
              <a:picLocks noChangeAspect="1"/>
            </p:cNvPicPr>
            <p:nvPr/>
          </p:nvPicPr>
          <p:blipFill>
            <a:blip r:embed="rId3"/>
            <a:stretch>
              <a:fillRect/>
            </a:stretch>
          </p:blipFill>
          <p:spPr>
            <a:xfrm>
              <a:off x="-381000" y="216000"/>
              <a:ext cx="9144000" cy="4159829"/>
            </a:xfrm>
            <a:prstGeom prst="rect">
              <a:avLst/>
            </a:prstGeom>
          </p:spPr>
        </p:pic>
        <p:sp>
          <p:nvSpPr>
            <p:cNvPr id="13" name="矩形 12">
              <a:extLst>
                <a:ext uri="{FF2B5EF4-FFF2-40B4-BE49-F238E27FC236}">
                  <a16:creationId xmlns:a16="http://schemas.microsoft.com/office/drawing/2014/main" id="{87D4A9DF-0B6D-BCE3-7C9A-2C34533D0322}"/>
                </a:ext>
              </a:extLst>
            </p:cNvPr>
            <p:cNvSpPr/>
            <p:nvPr/>
          </p:nvSpPr>
          <p:spPr>
            <a:xfrm>
              <a:off x="8238066" y="3944029"/>
              <a:ext cx="524934" cy="43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9FA0C0CE-42A6-72D6-D0EE-8D86FE9F6DB5}"/>
              </a:ext>
            </a:extLst>
          </p:cNvPr>
          <p:cNvSpPr/>
          <p:nvPr/>
        </p:nvSpPr>
        <p:spPr>
          <a:xfrm>
            <a:off x="633046" y="852854"/>
            <a:ext cx="395654"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 name="矩形 2">
            <a:extLst>
              <a:ext uri="{FF2B5EF4-FFF2-40B4-BE49-F238E27FC236}">
                <a16:creationId xmlns:a16="http://schemas.microsoft.com/office/drawing/2014/main" id="{7167D21A-CF6F-48D8-5466-10F005C21D0C}"/>
              </a:ext>
            </a:extLst>
          </p:cNvPr>
          <p:cNvSpPr/>
          <p:nvPr/>
        </p:nvSpPr>
        <p:spPr>
          <a:xfrm>
            <a:off x="319454" y="3484685"/>
            <a:ext cx="395654" cy="369277"/>
          </a:xfrm>
          <a:prstGeom prst="rect">
            <a:avLst/>
          </a:prstGeom>
          <a:solidFill>
            <a:schemeClr val="bg1"/>
          </a:solidFill>
          <a:ln>
            <a:solidFill>
              <a:srgbClr val="D600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6" name="矩形 5">
            <a:extLst>
              <a:ext uri="{FF2B5EF4-FFF2-40B4-BE49-F238E27FC236}">
                <a16:creationId xmlns:a16="http://schemas.microsoft.com/office/drawing/2014/main" id="{71DF3396-76B6-25FA-5323-3EC6BD02BB97}"/>
              </a:ext>
            </a:extLst>
          </p:cNvPr>
          <p:cNvSpPr/>
          <p:nvPr/>
        </p:nvSpPr>
        <p:spPr>
          <a:xfrm>
            <a:off x="1530512" y="4592416"/>
            <a:ext cx="395654" cy="369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7" name="文本框 6">
            <a:extLst>
              <a:ext uri="{FF2B5EF4-FFF2-40B4-BE49-F238E27FC236}">
                <a16:creationId xmlns:a16="http://schemas.microsoft.com/office/drawing/2014/main" id="{0B0B3E81-7181-17D1-AF68-A396D8A92271}"/>
              </a:ext>
            </a:extLst>
          </p:cNvPr>
          <p:cNvSpPr txBox="1"/>
          <p:nvPr/>
        </p:nvSpPr>
        <p:spPr>
          <a:xfrm>
            <a:off x="-198150" y="1180686"/>
            <a:ext cx="2058045" cy="307777"/>
          </a:xfrm>
          <a:prstGeom prst="rect">
            <a:avLst/>
          </a:prstGeom>
          <a:noFill/>
        </p:spPr>
        <p:txBody>
          <a:bodyPr wrap="square">
            <a:spAutoFit/>
          </a:bodyPr>
          <a:lstStyle/>
          <a:p>
            <a:pPr algn="ctr"/>
            <a:r>
              <a:rPr lang="en-US" sz="1400" b="1" dirty="0">
                <a:solidFill>
                  <a:schemeClr val="accent6"/>
                </a:solidFill>
              </a:rPr>
              <a:t>Long-Term Memory</a:t>
            </a:r>
            <a:endParaRPr lang="en-US" dirty="0"/>
          </a:p>
        </p:txBody>
      </p:sp>
      <p:sp>
        <p:nvSpPr>
          <p:cNvPr id="8" name="文本框 7">
            <a:extLst>
              <a:ext uri="{FF2B5EF4-FFF2-40B4-BE49-F238E27FC236}">
                <a16:creationId xmlns:a16="http://schemas.microsoft.com/office/drawing/2014/main" id="{9C398702-8B07-F748-1A59-54433A061AE1}"/>
              </a:ext>
            </a:extLst>
          </p:cNvPr>
          <p:cNvSpPr txBox="1"/>
          <p:nvPr/>
        </p:nvSpPr>
        <p:spPr>
          <a:xfrm>
            <a:off x="-96553" y="4069942"/>
            <a:ext cx="1227667" cy="523220"/>
          </a:xfrm>
          <a:prstGeom prst="rect">
            <a:avLst/>
          </a:prstGeom>
          <a:noFill/>
        </p:spPr>
        <p:txBody>
          <a:bodyPr wrap="square">
            <a:spAutoFit/>
          </a:bodyPr>
          <a:lstStyle/>
          <a:p>
            <a:pPr algn="ctr"/>
            <a:r>
              <a:rPr lang="en-US" sz="1400" b="1" dirty="0">
                <a:solidFill>
                  <a:srgbClr val="D60093"/>
                </a:solidFill>
              </a:rPr>
              <a:t>Short-Term Memory</a:t>
            </a:r>
            <a:endParaRPr lang="en-US" dirty="0"/>
          </a:p>
        </p:txBody>
      </p:sp>
      <p:sp>
        <p:nvSpPr>
          <p:cNvPr id="9" name="文本框 8">
            <a:extLst>
              <a:ext uri="{FF2B5EF4-FFF2-40B4-BE49-F238E27FC236}">
                <a16:creationId xmlns:a16="http://schemas.microsoft.com/office/drawing/2014/main" id="{199500B2-23B2-0FC7-C588-1866100C00A2}"/>
              </a:ext>
            </a:extLst>
          </p:cNvPr>
          <p:cNvSpPr txBox="1"/>
          <p:nvPr/>
        </p:nvSpPr>
        <p:spPr>
          <a:xfrm>
            <a:off x="4571999" y="1071744"/>
            <a:ext cx="1168400" cy="738664"/>
          </a:xfrm>
          <a:prstGeom prst="rect">
            <a:avLst/>
          </a:prstGeom>
          <a:noFill/>
        </p:spPr>
        <p:txBody>
          <a:bodyPr wrap="square">
            <a:spAutoFit/>
          </a:bodyPr>
          <a:lstStyle/>
          <a:p>
            <a:pPr algn="ctr"/>
            <a:r>
              <a:rPr lang="en-US" sz="1400" b="1" dirty="0">
                <a:solidFill>
                  <a:schemeClr val="accent2"/>
                </a:solidFill>
              </a:rPr>
              <a:t>Potential Long-Term Memory</a:t>
            </a:r>
            <a:endParaRPr lang="en-US" dirty="0">
              <a:solidFill>
                <a:schemeClr val="accent2"/>
              </a:solidFill>
            </a:endParaRPr>
          </a:p>
        </p:txBody>
      </p:sp>
      <p:sp>
        <p:nvSpPr>
          <p:cNvPr id="10" name="文本框 9">
            <a:extLst>
              <a:ext uri="{FF2B5EF4-FFF2-40B4-BE49-F238E27FC236}">
                <a16:creationId xmlns:a16="http://schemas.microsoft.com/office/drawing/2014/main" id="{4F9F3018-E51E-1BEC-AB5B-058747995F20}"/>
              </a:ext>
            </a:extLst>
          </p:cNvPr>
          <p:cNvSpPr txBox="1"/>
          <p:nvPr/>
        </p:nvSpPr>
        <p:spPr>
          <a:xfrm>
            <a:off x="2289230" y="1255792"/>
            <a:ext cx="1949450" cy="523220"/>
          </a:xfrm>
          <a:prstGeom prst="rect">
            <a:avLst/>
          </a:prstGeom>
          <a:noFill/>
        </p:spPr>
        <p:txBody>
          <a:bodyPr wrap="square">
            <a:spAutoFit/>
          </a:bodyPr>
          <a:lstStyle/>
          <a:p>
            <a:pPr algn="ctr"/>
            <a:r>
              <a:rPr lang="en-US" b="1" dirty="0">
                <a:solidFill>
                  <a:schemeClr val="accent6"/>
                </a:solidFill>
              </a:rPr>
              <a:t>% Potential Memory To Remember</a:t>
            </a:r>
            <a:endParaRPr lang="en-US" dirty="0">
              <a:solidFill>
                <a:schemeClr val="accent6"/>
              </a:solidFill>
            </a:endParaRPr>
          </a:p>
        </p:txBody>
      </p:sp>
      <p:sp>
        <p:nvSpPr>
          <p:cNvPr id="17" name="矩形 16">
            <a:extLst>
              <a:ext uri="{FF2B5EF4-FFF2-40B4-BE49-F238E27FC236}">
                <a16:creationId xmlns:a16="http://schemas.microsoft.com/office/drawing/2014/main" id="{00D73129-1EDB-3016-EE60-B56EFCEA3953}"/>
              </a:ext>
            </a:extLst>
          </p:cNvPr>
          <p:cNvSpPr/>
          <p:nvPr/>
        </p:nvSpPr>
        <p:spPr>
          <a:xfrm>
            <a:off x="5674897" y="874832"/>
            <a:ext cx="667442" cy="369277"/>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2.96</a:t>
            </a:r>
          </a:p>
        </p:txBody>
      </p:sp>
      <p:sp>
        <p:nvSpPr>
          <p:cNvPr id="23" name="文本框 22">
            <a:extLst>
              <a:ext uri="{FF2B5EF4-FFF2-40B4-BE49-F238E27FC236}">
                <a16:creationId xmlns:a16="http://schemas.microsoft.com/office/drawing/2014/main" id="{5AABE2C7-757C-6F08-0ECD-3F0E58BF9BB0}"/>
              </a:ext>
            </a:extLst>
          </p:cNvPr>
          <p:cNvSpPr txBox="1"/>
          <p:nvPr/>
        </p:nvSpPr>
        <p:spPr>
          <a:xfrm>
            <a:off x="5655958" y="1271997"/>
            <a:ext cx="1949450" cy="523220"/>
          </a:xfrm>
          <a:prstGeom prst="rect">
            <a:avLst/>
          </a:prstGeom>
          <a:noFill/>
        </p:spPr>
        <p:txBody>
          <a:bodyPr wrap="square">
            <a:spAutoFit/>
          </a:bodyPr>
          <a:lstStyle/>
          <a:p>
            <a:pPr algn="ctr"/>
            <a:r>
              <a:rPr lang="en-US" b="1" dirty="0">
                <a:solidFill>
                  <a:srgbClr val="CC66FF"/>
                </a:solidFill>
              </a:rPr>
              <a:t>% Potential Memory To Remember</a:t>
            </a:r>
            <a:endParaRPr lang="en-US" dirty="0">
              <a:solidFill>
                <a:srgbClr val="CC66FF"/>
              </a:solidFill>
            </a:endParaRPr>
          </a:p>
        </p:txBody>
      </p:sp>
      <p:sp>
        <p:nvSpPr>
          <p:cNvPr id="26" name="文本框 25">
            <a:extLst>
              <a:ext uri="{FF2B5EF4-FFF2-40B4-BE49-F238E27FC236}">
                <a16:creationId xmlns:a16="http://schemas.microsoft.com/office/drawing/2014/main" id="{D5C469E5-CE1D-9F02-962F-076A1153634C}"/>
              </a:ext>
            </a:extLst>
          </p:cNvPr>
          <p:cNvSpPr txBox="1"/>
          <p:nvPr/>
        </p:nvSpPr>
        <p:spPr>
          <a:xfrm>
            <a:off x="7611975" y="3685324"/>
            <a:ext cx="1532024" cy="523220"/>
          </a:xfrm>
          <a:prstGeom prst="rect">
            <a:avLst/>
          </a:prstGeom>
          <a:noFill/>
        </p:spPr>
        <p:txBody>
          <a:bodyPr wrap="square">
            <a:spAutoFit/>
          </a:bodyPr>
          <a:lstStyle/>
          <a:p>
            <a:pPr algn="ctr"/>
            <a:r>
              <a:rPr lang="en-US" b="1" dirty="0">
                <a:solidFill>
                  <a:srgbClr val="D60093"/>
                </a:solidFill>
              </a:rPr>
              <a:t>New</a:t>
            </a:r>
            <a:r>
              <a:rPr lang="en-US" sz="1400" b="1" dirty="0">
                <a:solidFill>
                  <a:srgbClr val="D60093"/>
                </a:solidFill>
              </a:rPr>
              <a:t> Short-Term Memory</a:t>
            </a:r>
            <a:endParaRPr lang="en-US" dirty="0"/>
          </a:p>
        </p:txBody>
      </p:sp>
      <p:sp>
        <p:nvSpPr>
          <p:cNvPr id="27" name="乘号 26">
            <a:extLst>
              <a:ext uri="{FF2B5EF4-FFF2-40B4-BE49-F238E27FC236}">
                <a16:creationId xmlns:a16="http://schemas.microsoft.com/office/drawing/2014/main" id="{D4EF27A6-5DD8-9ABE-EDD0-FEF8A1A4768A}"/>
              </a:ext>
            </a:extLst>
          </p:cNvPr>
          <p:cNvSpPr/>
          <p:nvPr/>
        </p:nvSpPr>
        <p:spPr>
          <a:xfrm>
            <a:off x="8394856" y="1754869"/>
            <a:ext cx="182880" cy="182880"/>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DA63FDC1-B0D6-D7E5-129A-416780E1B9DA}"/>
              </a:ext>
            </a:extLst>
          </p:cNvPr>
          <p:cNvSpPr txBox="1"/>
          <p:nvPr/>
        </p:nvSpPr>
        <p:spPr>
          <a:xfrm>
            <a:off x="6255319" y="775882"/>
            <a:ext cx="1356656" cy="523220"/>
          </a:xfrm>
          <a:prstGeom prst="rect">
            <a:avLst/>
          </a:prstGeom>
          <a:noFill/>
        </p:spPr>
        <p:txBody>
          <a:bodyPr wrap="square">
            <a:spAutoFit/>
          </a:bodyPr>
          <a:lstStyle/>
          <a:p>
            <a:pPr algn="ctr"/>
            <a:r>
              <a:rPr lang="en-US" sz="1400" b="1" dirty="0">
                <a:solidFill>
                  <a:schemeClr val="accent6"/>
                </a:solidFill>
              </a:rPr>
              <a:t>New Long-Term Memory</a:t>
            </a:r>
            <a:endParaRPr lang="en-US" dirty="0"/>
          </a:p>
        </p:txBody>
      </p:sp>
      <p:sp>
        <p:nvSpPr>
          <p:cNvPr id="21" name="文本框 20">
            <a:extLst>
              <a:ext uri="{FF2B5EF4-FFF2-40B4-BE49-F238E27FC236}">
                <a16:creationId xmlns:a16="http://schemas.microsoft.com/office/drawing/2014/main" id="{C4EADCEE-98B3-559D-AD6D-FFBC00A66723}"/>
              </a:ext>
            </a:extLst>
          </p:cNvPr>
          <p:cNvSpPr txBox="1"/>
          <p:nvPr/>
        </p:nvSpPr>
        <p:spPr>
          <a:xfrm>
            <a:off x="-462817" y="2420221"/>
            <a:ext cx="2355850" cy="369332"/>
          </a:xfrm>
          <a:prstGeom prst="rect">
            <a:avLst/>
          </a:prstGeom>
          <a:noFill/>
        </p:spPr>
        <p:txBody>
          <a:bodyPr wrap="square">
            <a:spAutoFit/>
          </a:bodyPr>
          <a:lstStyle/>
          <a:p>
            <a:pPr algn="ctr"/>
            <a:r>
              <a:rPr lang="en-US" sz="1800" b="1" dirty="0">
                <a:solidFill>
                  <a:schemeClr val="tx1"/>
                </a:solidFill>
              </a:rPr>
              <a:t>Forget Gate</a:t>
            </a:r>
            <a:endParaRPr lang="en-US" sz="1800" dirty="0">
              <a:solidFill>
                <a:schemeClr val="tx1"/>
              </a:solidFill>
            </a:endParaRPr>
          </a:p>
        </p:txBody>
      </p:sp>
      <p:sp>
        <p:nvSpPr>
          <p:cNvPr id="31" name="文本框 30">
            <a:extLst>
              <a:ext uri="{FF2B5EF4-FFF2-40B4-BE49-F238E27FC236}">
                <a16:creationId xmlns:a16="http://schemas.microsoft.com/office/drawing/2014/main" id="{985608C5-249A-0061-D770-8B9FB8568E9F}"/>
              </a:ext>
            </a:extLst>
          </p:cNvPr>
          <p:cNvSpPr txBox="1"/>
          <p:nvPr/>
        </p:nvSpPr>
        <p:spPr>
          <a:xfrm>
            <a:off x="3140218" y="4331552"/>
            <a:ext cx="2355850" cy="369332"/>
          </a:xfrm>
          <a:prstGeom prst="rect">
            <a:avLst/>
          </a:prstGeom>
          <a:noFill/>
        </p:spPr>
        <p:txBody>
          <a:bodyPr wrap="square">
            <a:spAutoFit/>
          </a:bodyPr>
          <a:lstStyle/>
          <a:p>
            <a:pPr algn="ctr"/>
            <a:r>
              <a:rPr lang="en-US" sz="1800" b="1" dirty="0">
                <a:solidFill>
                  <a:schemeClr val="tx1"/>
                </a:solidFill>
              </a:rPr>
              <a:t>Input Gate</a:t>
            </a:r>
            <a:endParaRPr lang="en-US" sz="1800" dirty="0">
              <a:solidFill>
                <a:schemeClr val="tx1"/>
              </a:solidFill>
            </a:endParaRPr>
          </a:p>
        </p:txBody>
      </p:sp>
      <p:sp>
        <p:nvSpPr>
          <p:cNvPr id="32" name="文本框 31">
            <a:extLst>
              <a:ext uri="{FF2B5EF4-FFF2-40B4-BE49-F238E27FC236}">
                <a16:creationId xmlns:a16="http://schemas.microsoft.com/office/drawing/2014/main" id="{F9D1BFA4-FBBF-AF30-029F-9B74F069E20F}"/>
              </a:ext>
            </a:extLst>
          </p:cNvPr>
          <p:cNvSpPr txBox="1"/>
          <p:nvPr/>
        </p:nvSpPr>
        <p:spPr>
          <a:xfrm>
            <a:off x="6630683" y="4342380"/>
            <a:ext cx="2355850" cy="369332"/>
          </a:xfrm>
          <a:prstGeom prst="rect">
            <a:avLst/>
          </a:prstGeom>
          <a:noFill/>
        </p:spPr>
        <p:txBody>
          <a:bodyPr wrap="square">
            <a:spAutoFit/>
          </a:bodyPr>
          <a:lstStyle/>
          <a:p>
            <a:pPr algn="ctr"/>
            <a:r>
              <a:rPr lang="en-US" sz="1800" b="1" dirty="0">
                <a:solidFill>
                  <a:schemeClr val="tx1"/>
                </a:solidFill>
              </a:rPr>
              <a:t>Output Gate</a:t>
            </a:r>
            <a:endParaRPr lang="en-US" sz="1800" dirty="0">
              <a:solidFill>
                <a:schemeClr val="tx1"/>
              </a:solidFill>
            </a:endParaRPr>
          </a:p>
        </p:txBody>
      </p:sp>
      <p:sp>
        <p:nvSpPr>
          <p:cNvPr id="33" name="文本框 32">
            <a:extLst>
              <a:ext uri="{FF2B5EF4-FFF2-40B4-BE49-F238E27FC236}">
                <a16:creationId xmlns:a16="http://schemas.microsoft.com/office/drawing/2014/main" id="{08D3F347-2236-192B-613B-83B908ED53CD}"/>
              </a:ext>
            </a:extLst>
          </p:cNvPr>
          <p:cNvSpPr txBox="1"/>
          <p:nvPr/>
        </p:nvSpPr>
        <p:spPr>
          <a:xfrm>
            <a:off x="-47327" y="1463907"/>
            <a:ext cx="1794578" cy="738664"/>
          </a:xfrm>
          <a:prstGeom prst="rect">
            <a:avLst/>
          </a:prstGeom>
          <a:noFill/>
        </p:spPr>
        <p:txBody>
          <a:bodyPr wrap="square">
            <a:spAutoFit/>
          </a:bodyPr>
          <a:lstStyle/>
          <a:p>
            <a:pPr algn="ctr"/>
            <a:r>
              <a:rPr lang="en-US" b="1" dirty="0">
                <a:solidFill>
                  <a:schemeClr val="accent1"/>
                </a:solidFill>
              </a:rPr>
              <a:t>% Long-Term Memory To Remember</a:t>
            </a:r>
            <a:endParaRPr lang="en-US" dirty="0">
              <a:solidFill>
                <a:schemeClr val="accent1"/>
              </a:solidFill>
            </a:endParaRPr>
          </a:p>
        </p:txBody>
      </p:sp>
    </p:spTree>
    <p:extLst>
      <p:ext uri="{BB962C8B-B14F-4D97-AF65-F5344CB8AC3E}">
        <p14:creationId xmlns:p14="http://schemas.microsoft.com/office/powerpoint/2010/main" val="42138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anim calcmode="lin" valueType="num">
                                      <p:cBhvr>
                                        <p:cTn id="24" dur="500" fill="hold"/>
                                        <p:tgtEl>
                                          <p:spTgt spid="31"/>
                                        </p:tgtEl>
                                        <p:attrNameLst>
                                          <p:attrName>ppt_x</p:attrName>
                                        </p:attrNameLst>
                                      </p:cBhvr>
                                      <p:tavLst>
                                        <p:tav tm="0">
                                          <p:val>
                                            <p:strVal val="#ppt_x"/>
                                          </p:val>
                                        </p:tav>
                                        <p:tav tm="100000">
                                          <p:val>
                                            <p:strVal val="#ppt_x"/>
                                          </p:val>
                                        </p:tav>
                                      </p:tavLst>
                                    </p:anim>
                                    <p:anim calcmode="lin" valueType="num">
                                      <p:cBhvr>
                                        <p:cTn id="25"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anim calcmode="lin" valueType="num">
                                      <p:cBhvr>
                                        <p:cTn id="51" dur="500" fill="hold"/>
                                        <p:tgtEl>
                                          <p:spTgt spid="32"/>
                                        </p:tgtEl>
                                        <p:attrNameLst>
                                          <p:attrName>ppt_x</p:attrName>
                                        </p:attrNameLst>
                                      </p:cBhvr>
                                      <p:tavLst>
                                        <p:tav tm="0">
                                          <p:val>
                                            <p:strVal val="#ppt_x"/>
                                          </p:val>
                                        </p:tav>
                                        <p:tav tm="100000">
                                          <p:val>
                                            <p:strVal val="#ppt_x"/>
                                          </p:val>
                                        </p:tav>
                                      </p:tavLst>
                                    </p:anim>
                                    <p:anim calcmode="lin" valueType="num">
                                      <p:cBhvr>
                                        <p:cTn id="52"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23" grpId="0"/>
      <p:bldP spid="26" grpId="0"/>
      <p:bldP spid="29" grpId="0"/>
      <p:bldP spid="21" grpId="0"/>
      <p:bldP spid="31" grpId="0"/>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D481A672-7F44-AA07-3C12-90EC6613FCAA}"/>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B11FF0AA-09D7-F924-C08B-A812CFFF2D1A}"/>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a:t>Long Short-Term Memory (LSTM) </a:t>
            </a:r>
            <a:endParaRPr sz="2800"/>
          </a:p>
        </p:txBody>
      </p:sp>
      <p:pic>
        <p:nvPicPr>
          <p:cNvPr id="6" name="Picture 5">
            <a:extLst>
              <a:ext uri="{FF2B5EF4-FFF2-40B4-BE49-F238E27FC236}">
                <a16:creationId xmlns:a16="http://schemas.microsoft.com/office/drawing/2014/main" id="{967C0F72-1E42-A883-A441-EC22C96BD188}"/>
              </a:ext>
            </a:extLst>
          </p:cNvPr>
          <p:cNvPicPr>
            <a:picLocks noChangeAspect="1"/>
          </p:cNvPicPr>
          <p:nvPr/>
        </p:nvPicPr>
        <p:blipFill>
          <a:blip r:embed="rId3"/>
          <a:srcRect l="969" t="4328"/>
          <a:stretch/>
        </p:blipFill>
        <p:spPr>
          <a:xfrm>
            <a:off x="4918726" y="757003"/>
            <a:ext cx="4174472" cy="1732301"/>
          </a:xfrm>
          <a:prstGeom prst="rect">
            <a:avLst/>
          </a:prstGeom>
        </p:spPr>
      </p:pic>
      <p:pic>
        <p:nvPicPr>
          <p:cNvPr id="5" name="Picture 4">
            <a:extLst>
              <a:ext uri="{FF2B5EF4-FFF2-40B4-BE49-F238E27FC236}">
                <a16:creationId xmlns:a16="http://schemas.microsoft.com/office/drawing/2014/main" id="{56285B0C-E1F6-A3D1-BAB0-227C60295BC0}"/>
              </a:ext>
            </a:extLst>
          </p:cNvPr>
          <p:cNvPicPr>
            <a:picLocks noChangeAspect="1"/>
          </p:cNvPicPr>
          <p:nvPr/>
        </p:nvPicPr>
        <p:blipFill>
          <a:blip r:embed="rId4"/>
          <a:stretch>
            <a:fillRect/>
          </a:stretch>
        </p:blipFill>
        <p:spPr>
          <a:xfrm>
            <a:off x="0" y="757003"/>
            <a:ext cx="4655127" cy="919070"/>
          </a:xfrm>
          <a:prstGeom prst="rect">
            <a:avLst/>
          </a:prstGeom>
        </p:spPr>
      </p:pic>
      <p:pic>
        <p:nvPicPr>
          <p:cNvPr id="7" name="Picture 6">
            <a:extLst>
              <a:ext uri="{FF2B5EF4-FFF2-40B4-BE49-F238E27FC236}">
                <a16:creationId xmlns:a16="http://schemas.microsoft.com/office/drawing/2014/main" id="{312422A3-C044-C9FE-BB1D-A0455FE20DA1}"/>
              </a:ext>
            </a:extLst>
          </p:cNvPr>
          <p:cNvPicPr>
            <a:picLocks noChangeAspect="1"/>
          </p:cNvPicPr>
          <p:nvPr/>
        </p:nvPicPr>
        <p:blipFill>
          <a:blip r:embed="rId5"/>
          <a:stretch>
            <a:fillRect/>
          </a:stretch>
        </p:blipFill>
        <p:spPr>
          <a:xfrm>
            <a:off x="0" y="1746250"/>
            <a:ext cx="4727864" cy="1048844"/>
          </a:xfrm>
          <a:prstGeom prst="rect">
            <a:avLst/>
          </a:prstGeom>
        </p:spPr>
      </p:pic>
      <p:pic>
        <p:nvPicPr>
          <p:cNvPr id="8" name="Picture 7">
            <a:extLst>
              <a:ext uri="{FF2B5EF4-FFF2-40B4-BE49-F238E27FC236}">
                <a16:creationId xmlns:a16="http://schemas.microsoft.com/office/drawing/2014/main" id="{5AFF517C-D05D-D35F-948B-7BB4FFC94524}"/>
              </a:ext>
            </a:extLst>
          </p:cNvPr>
          <p:cNvPicPr>
            <a:picLocks noChangeAspect="1"/>
          </p:cNvPicPr>
          <p:nvPr/>
        </p:nvPicPr>
        <p:blipFill>
          <a:blip r:embed="rId6"/>
          <a:stretch>
            <a:fillRect/>
          </a:stretch>
        </p:blipFill>
        <p:spPr>
          <a:xfrm>
            <a:off x="10391" y="2970121"/>
            <a:ext cx="4644736" cy="903959"/>
          </a:xfrm>
          <a:prstGeom prst="rect">
            <a:avLst/>
          </a:prstGeom>
        </p:spPr>
      </p:pic>
      <p:pic>
        <p:nvPicPr>
          <p:cNvPr id="11" name="Picture 10">
            <a:extLst>
              <a:ext uri="{FF2B5EF4-FFF2-40B4-BE49-F238E27FC236}">
                <a16:creationId xmlns:a16="http://schemas.microsoft.com/office/drawing/2014/main" id="{25026340-CEA1-13E3-FCA8-290E578E71C0}"/>
              </a:ext>
            </a:extLst>
          </p:cNvPr>
          <p:cNvPicPr>
            <a:picLocks noChangeAspect="1"/>
          </p:cNvPicPr>
          <p:nvPr/>
        </p:nvPicPr>
        <p:blipFill>
          <a:blip r:embed="rId7"/>
          <a:stretch>
            <a:fillRect/>
          </a:stretch>
        </p:blipFill>
        <p:spPr>
          <a:xfrm>
            <a:off x="0" y="4032244"/>
            <a:ext cx="4727864" cy="529645"/>
          </a:xfrm>
          <a:prstGeom prst="rect">
            <a:avLst/>
          </a:prstGeom>
        </p:spPr>
      </p:pic>
      <p:pic>
        <p:nvPicPr>
          <p:cNvPr id="14" name="Picture 13">
            <a:extLst>
              <a:ext uri="{FF2B5EF4-FFF2-40B4-BE49-F238E27FC236}">
                <a16:creationId xmlns:a16="http://schemas.microsoft.com/office/drawing/2014/main" id="{C76F1841-CA54-97F9-D40E-24DEE586AEE0}"/>
              </a:ext>
            </a:extLst>
          </p:cNvPr>
          <p:cNvPicPr>
            <a:picLocks noChangeAspect="1"/>
          </p:cNvPicPr>
          <p:nvPr/>
        </p:nvPicPr>
        <p:blipFill>
          <a:blip r:embed="rId8"/>
          <a:stretch>
            <a:fillRect/>
          </a:stretch>
        </p:blipFill>
        <p:spPr>
          <a:xfrm>
            <a:off x="5085941" y="2970121"/>
            <a:ext cx="3913716" cy="749824"/>
          </a:xfrm>
          <a:prstGeom prst="rect">
            <a:avLst/>
          </a:prstGeom>
        </p:spPr>
      </p:pic>
      <p:pic>
        <p:nvPicPr>
          <p:cNvPr id="15" name="Picture 14">
            <a:extLst>
              <a:ext uri="{FF2B5EF4-FFF2-40B4-BE49-F238E27FC236}">
                <a16:creationId xmlns:a16="http://schemas.microsoft.com/office/drawing/2014/main" id="{E67D3658-FD3C-A80C-F9AD-B2AD3000DFA0}"/>
              </a:ext>
            </a:extLst>
          </p:cNvPr>
          <p:cNvPicPr>
            <a:picLocks noChangeAspect="1"/>
          </p:cNvPicPr>
          <p:nvPr/>
        </p:nvPicPr>
        <p:blipFill>
          <a:blip r:embed="rId9"/>
          <a:stretch>
            <a:fillRect/>
          </a:stretch>
        </p:blipFill>
        <p:spPr>
          <a:xfrm>
            <a:off x="5085941" y="3867671"/>
            <a:ext cx="2967014" cy="471530"/>
          </a:xfrm>
          <a:prstGeom prst="rect">
            <a:avLst/>
          </a:prstGeom>
        </p:spPr>
      </p:pic>
      <p:sp>
        <p:nvSpPr>
          <p:cNvPr id="2" name="TextBox 1">
            <a:extLst>
              <a:ext uri="{FF2B5EF4-FFF2-40B4-BE49-F238E27FC236}">
                <a16:creationId xmlns:a16="http://schemas.microsoft.com/office/drawing/2014/main" id="{2FF1975B-2940-121C-72D7-822C15DFDFC2}"/>
              </a:ext>
            </a:extLst>
          </p:cNvPr>
          <p:cNvSpPr txBox="1"/>
          <p:nvPr/>
        </p:nvSpPr>
        <p:spPr>
          <a:xfrm>
            <a:off x="4681271" y="1029006"/>
            <a:ext cx="690803" cy="338554"/>
          </a:xfrm>
          <a:prstGeom prst="rect">
            <a:avLst/>
          </a:prstGeom>
          <a:noFill/>
        </p:spPr>
        <p:txBody>
          <a:bodyPr wrap="square" rtlCol="0">
            <a:spAutoFit/>
          </a:bodyPr>
          <a:lstStyle/>
          <a:p>
            <a:pPr algn="ctr"/>
            <a:r>
              <a:rPr lang="en-GB" sz="800" dirty="0"/>
              <a:t>Previous Cell State</a:t>
            </a:r>
          </a:p>
        </p:txBody>
      </p:sp>
      <p:sp>
        <p:nvSpPr>
          <p:cNvPr id="3" name="TextBox 2">
            <a:extLst>
              <a:ext uri="{FF2B5EF4-FFF2-40B4-BE49-F238E27FC236}">
                <a16:creationId xmlns:a16="http://schemas.microsoft.com/office/drawing/2014/main" id="{8CCFA4D0-DE26-FD03-47C4-828D0E5839D7}"/>
              </a:ext>
            </a:extLst>
          </p:cNvPr>
          <p:cNvSpPr txBox="1"/>
          <p:nvPr/>
        </p:nvSpPr>
        <p:spPr>
          <a:xfrm>
            <a:off x="4612792" y="2055336"/>
            <a:ext cx="804334" cy="338554"/>
          </a:xfrm>
          <a:prstGeom prst="rect">
            <a:avLst/>
          </a:prstGeom>
          <a:noFill/>
        </p:spPr>
        <p:txBody>
          <a:bodyPr wrap="square" rtlCol="0">
            <a:spAutoFit/>
          </a:bodyPr>
          <a:lstStyle/>
          <a:p>
            <a:pPr algn="ctr"/>
            <a:r>
              <a:rPr lang="en-GB" sz="800" dirty="0"/>
              <a:t>Previous Hidden State</a:t>
            </a:r>
          </a:p>
        </p:txBody>
      </p:sp>
      <p:sp>
        <p:nvSpPr>
          <p:cNvPr id="4" name="TextBox 3">
            <a:extLst>
              <a:ext uri="{FF2B5EF4-FFF2-40B4-BE49-F238E27FC236}">
                <a16:creationId xmlns:a16="http://schemas.microsoft.com/office/drawing/2014/main" id="{A249DBD4-4912-5BA6-2CE5-3DAE75B465F8}"/>
              </a:ext>
            </a:extLst>
          </p:cNvPr>
          <p:cNvSpPr txBox="1"/>
          <p:nvPr/>
        </p:nvSpPr>
        <p:spPr>
          <a:xfrm>
            <a:off x="8492604" y="1047261"/>
            <a:ext cx="802422" cy="338554"/>
          </a:xfrm>
          <a:prstGeom prst="rect">
            <a:avLst/>
          </a:prstGeom>
          <a:noFill/>
        </p:spPr>
        <p:txBody>
          <a:bodyPr wrap="square" rtlCol="0">
            <a:spAutoFit/>
          </a:bodyPr>
          <a:lstStyle/>
          <a:p>
            <a:pPr algn="ctr"/>
            <a:r>
              <a:rPr lang="en-GB" sz="800" dirty="0"/>
              <a:t>Next Cell State</a:t>
            </a:r>
          </a:p>
        </p:txBody>
      </p:sp>
      <p:sp>
        <p:nvSpPr>
          <p:cNvPr id="9" name="TextBox 8">
            <a:extLst>
              <a:ext uri="{FF2B5EF4-FFF2-40B4-BE49-F238E27FC236}">
                <a16:creationId xmlns:a16="http://schemas.microsoft.com/office/drawing/2014/main" id="{C789AA84-41BD-0CE2-634D-EACBB4CD1A7E}"/>
              </a:ext>
            </a:extLst>
          </p:cNvPr>
          <p:cNvSpPr txBox="1"/>
          <p:nvPr/>
        </p:nvSpPr>
        <p:spPr>
          <a:xfrm>
            <a:off x="8385413" y="1836896"/>
            <a:ext cx="962175" cy="338554"/>
          </a:xfrm>
          <a:prstGeom prst="rect">
            <a:avLst/>
          </a:prstGeom>
          <a:noFill/>
        </p:spPr>
        <p:txBody>
          <a:bodyPr wrap="square" rtlCol="0">
            <a:spAutoFit/>
          </a:bodyPr>
          <a:lstStyle/>
          <a:p>
            <a:pPr algn="ctr"/>
            <a:r>
              <a:rPr lang="en-GB" sz="800" dirty="0"/>
              <a:t>Next hidden State</a:t>
            </a:r>
          </a:p>
        </p:txBody>
      </p:sp>
    </p:spTree>
    <p:extLst>
      <p:ext uri="{BB962C8B-B14F-4D97-AF65-F5344CB8AC3E}">
        <p14:creationId xmlns:p14="http://schemas.microsoft.com/office/powerpoint/2010/main" val="3444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B5B5BDFD-2511-2953-E014-8DC0D69FBE55}"/>
            </a:ext>
          </a:extLst>
        </p:cNvPr>
        <p:cNvGrpSpPr/>
        <p:nvPr/>
      </p:nvGrpSpPr>
      <p:grpSpPr>
        <a:xfrm>
          <a:off x="0" y="0"/>
          <a:ext cx="0" cy="0"/>
          <a:chOff x="0" y="0"/>
          <a:chExt cx="0" cy="0"/>
        </a:xfrm>
      </p:grpSpPr>
      <p:sp>
        <p:nvSpPr>
          <p:cNvPr id="191" name="Google Shape;191;p33">
            <a:extLst>
              <a:ext uri="{FF2B5EF4-FFF2-40B4-BE49-F238E27FC236}">
                <a16:creationId xmlns:a16="http://schemas.microsoft.com/office/drawing/2014/main" id="{A5CCE27A-BC22-B6B5-DC97-833BA16F7644}"/>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Long Short-Term Memory (LSTM) </a:t>
            </a:r>
            <a:endParaRPr sz="2800" dirty="0"/>
          </a:p>
        </p:txBody>
      </p:sp>
      <p:sp>
        <p:nvSpPr>
          <p:cNvPr id="2" name="TextBox 1">
            <a:extLst>
              <a:ext uri="{FF2B5EF4-FFF2-40B4-BE49-F238E27FC236}">
                <a16:creationId xmlns:a16="http://schemas.microsoft.com/office/drawing/2014/main" id="{91BD9F8A-3189-F942-A8D1-1982DB577B55}"/>
              </a:ext>
            </a:extLst>
          </p:cNvPr>
          <p:cNvSpPr txBox="1"/>
          <p:nvPr/>
        </p:nvSpPr>
        <p:spPr>
          <a:xfrm>
            <a:off x="196382" y="1028733"/>
            <a:ext cx="8947618" cy="707886"/>
          </a:xfrm>
          <a:prstGeom prst="rect">
            <a:avLst/>
          </a:prstGeom>
          <a:noFill/>
        </p:spPr>
        <p:txBody>
          <a:bodyPr wrap="square" rtlCol="0">
            <a:spAutoFit/>
          </a:bodyPr>
          <a:lstStyle/>
          <a:p>
            <a:pPr algn="ctr"/>
            <a:r>
              <a:rPr lang="en-GB" sz="2000" b="1" dirty="0"/>
              <a:t>Practical-1</a:t>
            </a:r>
            <a:r>
              <a:rPr lang="en-GB" sz="2000" dirty="0"/>
              <a:t> </a:t>
            </a:r>
          </a:p>
          <a:p>
            <a:pPr algn="ctr"/>
            <a:r>
              <a:rPr lang="en-GB" sz="2000" dirty="0">
                <a:hlinkClick r:id="rId3"/>
              </a:rPr>
              <a:t>Practical_1_Longitudinal_Image_ConvRNN_ConvLSTM.ipynb</a:t>
            </a:r>
            <a:endParaRPr lang="en-GB" sz="2000" dirty="0"/>
          </a:p>
        </p:txBody>
      </p:sp>
      <p:sp>
        <p:nvSpPr>
          <p:cNvPr id="4" name="TextBox 3">
            <a:extLst>
              <a:ext uri="{FF2B5EF4-FFF2-40B4-BE49-F238E27FC236}">
                <a16:creationId xmlns:a16="http://schemas.microsoft.com/office/drawing/2014/main" id="{E1F4FF9C-5BCE-CC3B-9EEE-8F5D04A77984}"/>
              </a:ext>
            </a:extLst>
          </p:cNvPr>
          <p:cNvSpPr txBox="1"/>
          <p:nvPr/>
        </p:nvSpPr>
        <p:spPr>
          <a:xfrm>
            <a:off x="2597727" y="4144842"/>
            <a:ext cx="3673366" cy="369332"/>
          </a:xfrm>
          <a:prstGeom prst="rect">
            <a:avLst/>
          </a:prstGeom>
          <a:noFill/>
        </p:spPr>
        <p:txBody>
          <a:bodyPr wrap="square">
            <a:spAutoFit/>
          </a:bodyPr>
          <a:lstStyle/>
          <a:p>
            <a:pPr algn="ctr"/>
            <a:r>
              <a:rPr lang="en-GB" sz="1800" b="1" i="0" dirty="0">
                <a:solidFill>
                  <a:schemeClr val="tx1"/>
                </a:solidFill>
                <a:effectLst/>
                <a:latin typeface="system-ui"/>
              </a:rPr>
              <a:t>Dementia Longitudinal Data</a:t>
            </a:r>
          </a:p>
        </p:txBody>
      </p:sp>
      <p:pic>
        <p:nvPicPr>
          <p:cNvPr id="12290" name="Picture 2">
            <a:extLst>
              <a:ext uri="{FF2B5EF4-FFF2-40B4-BE49-F238E27FC236}">
                <a16:creationId xmlns:a16="http://schemas.microsoft.com/office/drawing/2014/main" id="{A978C33C-87F3-E02E-93B2-E0008F888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727" y="2004712"/>
            <a:ext cx="3848319" cy="19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11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264"/>
        <p:cNvGrpSpPr/>
        <p:nvPr/>
      </p:nvGrpSpPr>
      <p:grpSpPr>
        <a:xfrm>
          <a:off x="0" y="0"/>
          <a:ext cx="0" cy="0"/>
          <a:chOff x="0" y="0"/>
          <a:chExt cx="0" cy="0"/>
        </a:xfrm>
      </p:grpSpPr>
      <p:sp>
        <p:nvSpPr>
          <p:cNvPr id="265" name="Google Shape;265;p44"/>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b="0"/>
              <a:t> </a:t>
            </a:r>
            <a:r>
              <a:rPr lang="en" sz="2800"/>
              <a:t>Different LSTM Architectures</a:t>
            </a:r>
            <a:endParaRPr sz="2800"/>
          </a:p>
          <a:p>
            <a:pPr marL="0" lvl="0" indent="0" algn="l" rtl="0">
              <a:lnSpc>
                <a:spcPct val="115000"/>
              </a:lnSpc>
              <a:spcBef>
                <a:spcPts val="0"/>
              </a:spcBef>
              <a:spcAft>
                <a:spcPts val="0"/>
              </a:spcAft>
              <a:buNone/>
            </a:pPr>
            <a:endParaRPr sz="2800"/>
          </a:p>
        </p:txBody>
      </p:sp>
      <p:sp>
        <p:nvSpPr>
          <p:cNvPr id="266" name="Google Shape;266;p44"/>
          <p:cNvSpPr txBox="1"/>
          <p:nvPr/>
        </p:nvSpPr>
        <p:spPr>
          <a:xfrm>
            <a:off x="322300" y="981300"/>
            <a:ext cx="8474100" cy="4101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800" b="1">
                <a:solidFill>
                  <a:schemeClr val="dk1"/>
                </a:solidFill>
              </a:rPr>
              <a:t>Vanilla LSTM:</a:t>
            </a:r>
            <a:r>
              <a:rPr lang="en" sz="1800">
                <a:solidFill>
                  <a:schemeClr val="dk1"/>
                </a:solidFill>
              </a:rPr>
              <a:t> has a single hidden layer of LSTM units, and an output layer used to make a prediction.</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b="1">
                <a:solidFill>
                  <a:schemeClr val="dk1"/>
                </a:solidFill>
              </a:rPr>
              <a:t>Stacked LSTM:</a:t>
            </a:r>
            <a:r>
              <a:rPr lang="en" sz="1800">
                <a:solidFill>
                  <a:schemeClr val="dk1"/>
                </a:solidFill>
              </a:rPr>
              <a:t> Multiple hidden LSTM layers can be stacked one on top of another in what is referred to as a Stacked LSTM model.</a:t>
            </a:r>
            <a:endParaRPr sz="1800">
              <a:solidFill>
                <a:schemeClr val="dk1"/>
              </a:solidFill>
            </a:endParaRPr>
          </a:p>
          <a:p>
            <a:pPr marL="0" lvl="0" indent="0" algn="l" rtl="0">
              <a:lnSpc>
                <a:spcPct val="115000"/>
              </a:lnSpc>
              <a:spcBef>
                <a:spcPts val="0"/>
              </a:spcBef>
              <a:spcAft>
                <a:spcPts val="0"/>
              </a:spcAft>
              <a:buNone/>
            </a:pPr>
            <a:endParaRPr sz="1800">
              <a:solidFill>
                <a:schemeClr val="dk1"/>
              </a:solidFill>
            </a:endParaRPr>
          </a:p>
          <a:p>
            <a:pPr marL="0" lvl="0" indent="0" algn="l" rtl="0">
              <a:lnSpc>
                <a:spcPct val="115000"/>
              </a:lnSpc>
              <a:spcBef>
                <a:spcPts val="0"/>
              </a:spcBef>
              <a:spcAft>
                <a:spcPts val="0"/>
              </a:spcAft>
              <a:buNone/>
            </a:pPr>
            <a:r>
              <a:rPr lang="en" sz="1800" b="1">
                <a:solidFill>
                  <a:schemeClr val="dk1"/>
                </a:solidFill>
              </a:rPr>
              <a:t>Bidirectional LSTM:</a:t>
            </a:r>
            <a:r>
              <a:rPr lang="en" sz="1800">
                <a:solidFill>
                  <a:schemeClr val="dk1"/>
                </a:solidFill>
              </a:rPr>
              <a:t> learn the input sequence both forward and backward and concatenate both interpretations.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lnSpc>
                <a:spcPct val="115000"/>
              </a:lnSpc>
              <a:spcBef>
                <a:spcPts val="0"/>
              </a:spcBef>
              <a:spcAft>
                <a:spcPts val="0"/>
              </a:spcAft>
              <a:buNone/>
            </a:pPr>
            <a:r>
              <a:rPr lang="en" sz="1800" b="1">
                <a:solidFill>
                  <a:schemeClr val="dk1"/>
                </a:solidFill>
              </a:rPr>
              <a:t>CNN LSTM:</a:t>
            </a:r>
            <a:r>
              <a:rPr lang="en" sz="1800">
                <a:solidFill>
                  <a:schemeClr val="dk1"/>
                </a:solidFill>
              </a:rPr>
              <a:t> A CNN model can be used in a hybrid model with an LSTM backend where the CNN is used to interpret subsequences of input that together are provided as a sequence to an LSTM model to interpret. </a:t>
            </a:r>
            <a:endParaRPr sz="18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body" idx="2"/>
          </p:nvPr>
        </p:nvSpPr>
        <p:spPr>
          <a:xfrm>
            <a:off x="322300" y="151274"/>
            <a:ext cx="7041300" cy="2931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2800" dirty="0"/>
              <a:t>What is Longitudinal Data</a:t>
            </a:r>
            <a:endParaRPr sz="2800" dirty="0"/>
          </a:p>
          <a:p>
            <a:pPr marL="0" lvl="0" indent="0" algn="l" rtl="0">
              <a:lnSpc>
                <a:spcPct val="80000"/>
              </a:lnSpc>
              <a:spcBef>
                <a:spcPts val="1200"/>
              </a:spcBef>
              <a:spcAft>
                <a:spcPts val="0"/>
              </a:spcAft>
              <a:buClr>
                <a:schemeClr val="dk1"/>
              </a:buClr>
              <a:buSzPts val="2800"/>
              <a:buNone/>
            </a:pPr>
            <a:endParaRPr sz="2800" dirty="0"/>
          </a:p>
        </p:txBody>
      </p:sp>
      <p:sp>
        <p:nvSpPr>
          <p:cNvPr id="109" name="Google Shape;109;p22"/>
          <p:cNvSpPr txBox="1"/>
          <p:nvPr/>
        </p:nvSpPr>
        <p:spPr>
          <a:xfrm>
            <a:off x="322300" y="981300"/>
            <a:ext cx="8474100" cy="10787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 sz="1800" dirty="0">
                <a:solidFill>
                  <a:schemeClr val="dk1"/>
                </a:solidFill>
              </a:rPr>
              <a:t>A Longitudinal Data set consists of a </a:t>
            </a:r>
            <a:r>
              <a:rPr lang="en" sz="1800" b="1" dirty="0">
                <a:solidFill>
                  <a:schemeClr val="dk1"/>
                </a:solidFill>
              </a:rPr>
              <a:t>time series </a:t>
            </a:r>
            <a:r>
              <a:rPr lang="en" sz="1800" dirty="0">
                <a:solidFill>
                  <a:schemeClr val="dk1"/>
                </a:solidFill>
              </a:rPr>
              <a:t>for each </a:t>
            </a:r>
            <a:r>
              <a:rPr lang="en" sz="1800" b="1" dirty="0">
                <a:solidFill>
                  <a:schemeClr val="dk1"/>
                </a:solidFill>
              </a:rPr>
              <a:t>cross-sectional</a:t>
            </a:r>
            <a:r>
              <a:rPr lang="en" sz="1800" dirty="0">
                <a:solidFill>
                  <a:schemeClr val="dk1"/>
                </a:solidFill>
              </a:rPr>
              <a:t> member or sample in the available dataset. </a:t>
            </a:r>
            <a:r>
              <a:rPr lang="en-GB" sz="1800" dirty="0">
                <a:solidFill>
                  <a:schemeClr val="dk1"/>
                </a:solidFill>
              </a:rPr>
              <a:t>Longitudinal data analysis includes studying </a:t>
            </a:r>
            <a:r>
              <a:rPr lang="en-GB" sz="1800" b="1" dirty="0">
                <a:solidFill>
                  <a:schemeClr val="dk1"/>
                </a:solidFill>
              </a:rPr>
              <a:t>subjects</a:t>
            </a:r>
            <a:r>
              <a:rPr lang="en-GB" sz="1800" dirty="0">
                <a:solidFill>
                  <a:schemeClr val="dk1"/>
                </a:solidFill>
              </a:rPr>
              <a:t> </a:t>
            </a:r>
            <a:r>
              <a:rPr lang="en-GB" sz="1800" b="1" dirty="0">
                <a:solidFill>
                  <a:schemeClr val="dk1"/>
                </a:solidFill>
              </a:rPr>
              <a:t>over time</a:t>
            </a:r>
            <a:r>
              <a:rPr lang="en-GB" sz="1800" dirty="0">
                <a:solidFill>
                  <a:schemeClr val="dk1"/>
                </a:solidFill>
              </a:rPr>
              <a:t>. </a:t>
            </a:r>
            <a:endParaRPr sz="1800" dirty="0">
              <a:solidFill>
                <a:schemeClr val="dk1"/>
              </a:solidFill>
            </a:endParaRPr>
          </a:p>
        </p:txBody>
      </p:sp>
      <p:grpSp>
        <p:nvGrpSpPr>
          <p:cNvPr id="4" name="Group 3">
            <a:extLst>
              <a:ext uri="{FF2B5EF4-FFF2-40B4-BE49-F238E27FC236}">
                <a16:creationId xmlns:a16="http://schemas.microsoft.com/office/drawing/2014/main" id="{82F23608-8DF3-F962-4D41-1C4395172805}"/>
              </a:ext>
            </a:extLst>
          </p:cNvPr>
          <p:cNvGrpSpPr/>
          <p:nvPr/>
        </p:nvGrpSpPr>
        <p:grpSpPr>
          <a:xfrm>
            <a:off x="1497875" y="2266953"/>
            <a:ext cx="6122926" cy="2252312"/>
            <a:chOff x="1497875" y="2266953"/>
            <a:chExt cx="6122926" cy="2252312"/>
          </a:xfrm>
        </p:grpSpPr>
        <p:pic>
          <p:nvPicPr>
            <p:cNvPr id="110" name="Google Shape;110;p22"/>
            <p:cNvPicPr preferRelativeResize="0"/>
            <p:nvPr/>
          </p:nvPicPr>
          <p:blipFill>
            <a:blip r:embed="rId3">
              <a:alphaModFix/>
            </a:blip>
            <a:stretch>
              <a:fillRect/>
            </a:stretch>
          </p:blipFill>
          <p:spPr>
            <a:xfrm>
              <a:off x="1497875" y="2266953"/>
              <a:ext cx="6122926" cy="1983475"/>
            </a:xfrm>
            <a:prstGeom prst="rect">
              <a:avLst/>
            </a:prstGeom>
            <a:noFill/>
            <a:ln>
              <a:noFill/>
            </a:ln>
          </p:spPr>
        </p:pic>
        <p:sp>
          <p:nvSpPr>
            <p:cNvPr id="3" name="TextBox 2">
              <a:extLst>
                <a:ext uri="{FF2B5EF4-FFF2-40B4-BE49-F238E27FC236}">
                  <a16:creationId xmlns:a16="http://schemas.microsoft.com/office/drawing/2014/main" id="{E8496E95-95F6-290F-24C7-E1063C19967E}"/>
                </a:ext>
              </a:extLst>
            </p:cNvPr>
            <p:cNvSpPr txBox="1"/>
            <p:nvPr/>
          </p:nvSpPr>
          <p:spPr>
            <a:xfrm>
              <a:off x="1874336" y="4200267"/>
              <a:ext cx="5395328" cy="318998"/>
            </a:xfrm>
            <a:prstGeom prst="rect">
              <a:avLst/>
            </a:prstGeom>
            <a:noFill/>
          </p:spPr>
          <p:txBody>
            <a:bodyPr wrap="square">
              <a:spAutoFit/>
            </a:bodyPr>
            <a:lstStyle/>
            <a:p>
              <a:pPr marL="0" lvl="0" indent="0" algn="l" rtl="0">
                <a:lnSpc>
                  <a:spcPct val="115000"/>
                </a:lnSpc>
                <a:spcBef>
                  <a:spcPts val="0"/>
                </a:spcBef>
                <a:spcAft>
                  <a:spcPts val="0"/>
                </a:spcAft>
                <a:buNone/>
              </a:pPr>
              <a:r>
                <a:rPr lang="en-GB" sz="1400" dirty="0">
                  <a:solidFill>
                    <a:schemeClr val="dk1"/>
                  </a:solidFill>
                </a:rPr>
                <a:t>For example: Longitudinal CT scans of a patient with lung cancer</a:t>
              </a:r>
              <a:endParaRPr lang="en-GB" sz="1400" dirty="0">
                <a:solidFill>
                  <a:srgbClr val="0000FF"/>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D0734F04-F84E-DB53-C508-9E63C9FC4B9A}"/>
            </a:ext>
          </a:extLst>
        </p:cNvPr>
        <p:cNvGrpSpPr/>
        <p:nvPr/>
      </p:nvGrpSpPr>
      <p:grpSpPr>
        <a:xfrm>
          <a:off x="0" y="0"/>
          <a:ext cx="0" cy="0"/>
          <a:chOff x="0" y="0"/>
          <a:chExt cx="0" cy="0"/>
        </a:xfrm>
      </p:grpSpPr>
      <p:sp>
        <p:nvSpPr>
          <p:cNvPr id="265" name="Google Shape;265;p44">
            <a:extLst>
              <a:ext uri="{FF2B5EF4-FFF2-40B4-BE49-F238E27FC236}">
                <a16:creationId xmlns:a16="http://schemas.microsoft.com/office/drawing/2014/main" id="{F8EB2BEC-3610-EADF-09D3-C0B34976D97D}"/>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b="0"/>
              <a:t> </a:t>
            </a:r>
            <a:r>
              <a:rPr lang="en" sz="2800"/>
              <a:t>Different LSTM Architectures</a:t>
            </a:r>
            <a:endParaRPr sz="2800"/>
          </a:p>
          <a:p>
            <a:pPr marL="0" lvl="0" indent="0" algn="l" rtl="0">
              <a:lnSpc>
                <a:spcPct val="115000"/>
              </a:lnSpc>
              <a:spcBef>
                <a:spcPts val="0"/>
              </a:spcBef>
              <a:spcAft>
                <a:spcPts val="0"/>
              </a:spcAft>
              <a:buNone/>
            </a:pPr>
            <a:endParaRPr sz="2800"/>
          </a:p>
        </p:txBody>
      </p:sp>
      <p:pic>
        <p:nvPicPr>
          <p:cNvPr id="4" name="Picture 3">
            <a:extLst>
              <a:ext uri="{FF2B5EF4-FFF2-40B4-BE49-F238E27FC236}">
                <a16:creationId xmlns:a16="http://schemas.microsoft.com/office/drawing/2014/main" id="{C6ADD2CC-4FF9-B9CB-215C-7890F0D4F02C}"/>
              </a:ext>
            </a:extLst>
          </p:cNvPr>
          <p:cNvPicPr>
            <a:picLocks noChangeAspect="1"/>
          </p:cNvPicPr>
          <p:nvPr/>
        </p:nvPicPr>
        <p:blipFill>
          <a:blip r:embed="rId3"/>
          <a:stretch>
            <a:fillRect/>
          </a:stretch>
        </p:blipFill>
        <p:spPr>
          <a:xfrm>
            <a:off x="590073" y="864817"/>
            <a:ext cx="7772400" cy="2337792"/>
          </a:xfrm>
          <a:prstGeom prst="rect">
            <a:avLst/>
          </a:prstGeom>
        </p:spPr>
      </p:pic>
      <p:sp>
        <p:nvSpPr>
          <p:cNvPr id="6" name="TextBox 5">
            <a:extLst>
              <a:ext uri="{FF2B5EF4-FFF2-40B4-BE49-F238E27FC236}">
                <a16:creationId xmlns:a16="http://schemas.microsoft.com/office/drawing/2014/main" id="{2B141A10-811B-DDD0-1090-C86E2825241C}"/>
              </a:ext>
            </a:extLst>
          </p:cNvPr>
          <p:cNvSpPr txBox="1"/>
          <p:nvPr/>
        </p:nvSpPr>
        <p:spPr>
          <a:xfrm>
            <a:off x="374073" y="3202609"/>
            <a:ext cx="8179854" cy="1293880"/>
          </a:xfrm>
          <a:prstGeom prst="rect">
            <a:avLst/>
          </a:prstGeom>
          <a:noFill/>
        </p:spPr>
        <p:txBody>
          <a:bodyPr wrap="square">
            <a:spAutoFit/>
          </a:bodyPr>
          <a:lstStyle/>
          <a:p>
            <a:pPr algn="l">
              <a:lnSpc>
                <a:spcPts val="2400"/>
              </a:lnSpc>
            </a:pPr>
            <a:r>
              <a:rPr lang="en-GB" b="1" i="1" dirty="0">
                <a:solidFill>
                  <a:srgbClr val="242424"/>
                </a:solidFill>
                <a:effectLst/>
                <a:latin typeface="source-serif-pro"/>
              </a:rPr>
              <a:t>Gated Recurrent Unit (GRU)</a:t>
            </a:r>
            <a:endParaRPr lang="en-GB" b="0" i="0" dirty="0">
              <a:solidFill>
                <a:srgbClr val="242424"/>
              </a:solidFill>
              <a:effectLst/>
              <a:latin typeface="source-serif-pro"/>
            </a:endParaRPr>
          </a:p>
          <a:p>
            <a:pPr algn="l">
              <a:lnSpc>
                <a:spcPts val="2400"/>
              </a:lnSpc>
            </a:pPr>
            <a:r>
              <a:rPr lang="en-GB" b="0" i="0" dirty="0">
                <a:solidFill>
                  <a:srgbClr val="242424"/>
                </a:solidFill>
                <a:effectLst/>
                <a:latin typeface="source-serif-pro"/>
              </a:rPr>
              <a:t>While not strictly an LSTM variant, the Gated Recurrent Unit is another type of gated recurrent network that </a:t>
            </a:r>
            <a:r>
              <a:rPr lang="en-GB" b="1" i="0" dirty="0">
                <a:solidFill>
                  <a:srgbClr val="242424"/>
                </a:solidFill>
                <a:effectLst/>
                <a:latin typeface="source-serif-pro"/>
              </a:rPr>
              <a:t>simplifies</a:t>
            </a:r>
            <a:r>
              <a:rPr lang="en-GB" b="0" i="0" dirty="0">
                <a:solidFill>
                  <a:srgbClr val="242424"/>
                </a:solidFill>
                <a:effectLst/>
                <a:latin typeface="source-serif-pro"/>
              </a:rPr>
              <a:t> the </a:t>
            </a:r>
            <a:r>
              <a:rPr lang="en-GB" b="1" i="0" dirty="0">
                <a:solidFill>
                  <a:srgbClr val="242424"/>
                </a:solidFill>
                <a:effectLst/>
                <a:latin typeface="source-serif-pro"/>
              </a:rPr>
              <a:t>LSTM</a:t>
            </a:r>
            <a:r>
              <a:rPr lang="en-GB" b="0" i="0" dirty="0">
                <a:solidFill>
                  <a:srgbClr val="242424"/>
                </a:solidFill>
                <a:effectLst/>
                <a:latin typeface="source-serif-pro"/>
              </a:rPr>
              <a:t> architecture. It </a:t>
            </a:r>
            <a:r>
              <a:rPr lang="en-GB" b="1" i="0" dirty="0">
                <a:solidFill>
                  <a:srgbClr val="242424"/>
                </a:solidFill>
                <a:effectLst/>
                <a:latin typeface="source-serif-pro"/>
              </a:rPr>
              <a:t>combines</a:t>
            </a:r>
            <a:r>
              <a:rPr lang="en-GB" b="0" i="0" dirty="0">
                <a:solidFill>
                  <a:srgbClr val="242424"/>
                </a:solidFill>
                <a:effectLst/>
                <a:latin typeface="source-serif-pro"/>
              </a:rPr>
              <a:t> the </a:t>
            </a:r>
            <a:r>
              <a:rPr lang="en-GB" b="1" i="0" dirty="0">
                <a:solidFill>
                  <a:srgbClr val="242424"/>
                </a:solidFill>
                <a:effectLst/>
                <a:latin typeface="source-serif-pro"/>
              </a:rPr>
              <a:t>forget</a:t>
            </a:r>
            <a:r>
              <a:rPr lang="en-GB" b="0" i="0" dirty="0">
                <a:solidFill>
                  <a:srgbClr val="242424"/>
                </a:solidFill>
                <a:effectLst/>
                <a:latin typeface="source-serif-pro"/>
              </a:rPr>
              <a:t> and </a:t>
            </a:r>
            <a:r>
              <a:rPr lang="en-GB" b="1" i="0" dirty="0">
                <a:solidFill>
                  <a:srgbClr val="242424"/>
                </a:solidFill>
                <a:effectLst/>
                <a:latin typeface="source-serif-pro"/>
              </a:rPr>
              <a:t>input</a:t>
            </a:r>
            <a:r>
              <a:rPr lang="en-GB" b="0" i="0" dirty="0">
                <a:solidFill>
                  <a:srgbClr val="242424"/>
                </a:solidFill>
                <a:effectLst/>
                <a:latin typeface="source-serif-pro"/>
              </a:rPr>
              <a:t> gates into a </a:t>
            </a:r>
            <a:r>
              <a:rPr lang="en-GB" b="1" i="0" dirty="0">
                <a:solidFill>
                  <a:srgbClr val="242424"/>
                </a:solidFill>
                <a:effectLst/>
                <a:latin typeface="source-serif-pro"/>
              </a:rPr>
              <a:t>single</a:t>
            </a:r>
            <a:r>
              <a:rPr lang="en-GB" b="0" i="0" dirty="0">
                <a:solidFill>
                  <a:srgbClr val="242424"/>
                </a:solidFill>
                <a:effectLst/>
                <a:latin typeface="source-serif-pro"/>
              </a:rPr>
              <a:t> </a:t>
            </a:r>
            <a:r>
              <a:rPr lang="en-GB" b="1" i="0" dirty="0">
                <a:solidFill>
                  <a:srgbClr val="242424"/>
                </a:solidFill>
                <a:effectLst/>
                <a:latin typeface="source-serif-pro"/>
              </a:rPr>
              <a:t>update</a:t>
            </a:r>
            <a:r>
              <a:rPr lang="en-GB" b="0" i="0" dirty="0">
                <a:solidFill>
                  <a:srgbClr val="242424"/>
                </a:solidFill>
                <a:effectLst/>
                <a:latin typeface="source-serif-pro"/>
              </a:rPr>
              <a:t> gate, making it </a:t>
            </a:r>
            <a:r>
              <a:rPr lang="en-GB" b="1" i="0" dirty="0">
                <a:solidFill>
                  <a:srgbClr val="242424"/>
                </a:solidFill>
                <a:effectLst/>
                <a:latin typeface="source-serif-pro"/>
              </a:rPr>
              <a:t>computationally</a:t>
            </a:r>
            <a:r>
              <a:rPr lang="en-GB" b="0" i="0" dirty="0">
                <a:solidFill>
                  <a:srgbClr val="242424"/>
                </a:solidFill>
                <a:effectLst/>
                <a:latin typeface="source-serif-pro"/>
              </a:rPr>
              <a:t> more </a:t>
            </a:r>
            <a:r>
              <a:rPr lang="en-GB" b="1" i="0" dirty="0">
                <a:solidFill>
                  <a:srgbClr val="242424"/>
                </a:solidFill>
                <a:effectLst/>
                <a:latin typeface="source-serif-pro"/>
              </a:rPr>
              <a:t>efficient</a:t>
            </a:r>
            <a:r>
              <a:rPr lang="en-GB" b="0" i="0" dirty="0">
                <a:solidFill>
                  <a:srgbClr val="242424"/>
                </a:solidFill>
                <a:effectLst/>
                <a:latin typeface="source-serif-pro"/>
              </a:rPr>
              <a:t>.</a:t>
            </a:r>
          </a:p>
        </p:txBody>
      </p:sp>
    </p:spTree>
    <p:extLst>
      <p:ext uri="{BB962C8B-B14F-4D97-AF65-F5344CB8AC3E}">
        <p14:creationId xmlns:p14="http://schemas.microsoft.com/office/powerpoint/2010/main" val="2608256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p42"/>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800" dirty="0"/>
              <a:t>Pros and Cons of LSTMs</a:t>
            </a:r>
            <a:endParaRPr sz="2800" dirty="0"/>
          </a:p>
        </p:txBody>
      </p:sp>
      <p:sp>
        <p:nvSpPr>
          <p:cNvPr id="3" name="TextBox 2">
            <a:extLst>
              <a:ext uri="{FF2B5EF4-FFF2-40B4-BE49-F238E27FC236}">
                <a16:creationId xmlns:a16="http://schemas.microsoft.com/office/drawing/2014/main" id="{C30BB90E-740D-F43F-A07B-3C83A866AC1D}"/>
              </a:ext>
            </a:extLst>
          </p:cNvPr>
          <p:cNvSpPr txBox="1"/>
          <p:nvPr/>
        </p:nvSpPr>
        <p:spPr>
          <a:xfrm>
            <a:off x="143263" y="815448"/>
            <a:ext cx="8699400" cy="1805623"/>
          </a:xfrm>
          <a:prstGeom prst="rect">
            <a:avLst/>
          </a:prstGeom>
          <a:noFill/>
        </p:spPr>
        <p:txBody>
          <a:bodyPr wrap="square">
            <a:spAutoFit/>
          </a:bodyPr>
          <a:lstStyle/>
          <a:p>
            <a:pPr>
              <a:spcAft>
                <a:spcPts val="100"/>
              </a:spcAft>
            </a:pPr>
            <a:r>
              <a:rPr lang="en-GB" sz="1600" b="1" dirty="0"/>
              <a:t>Pros of LSTM:</a:t>
            </a:r>
          </a:p>
          <a:p>
            <a:pPr>
              <a:spcAft>
                <a:spcPts val="100"/>
              </a:spcAft>
            </a:pPr>
            <a:endParaRPr lang="en-GB" sz="800" b="1" dirty="0"/>
          </a:p>
          <a:p>
            <a:pPr marL="285750" indent="-285750">
              <a:spcAft>
                <a:spcPts val="100"/>
              </a:spcAft>
              <a:buFont typeface="Wingdings" pitchFamily="2" charset="2"/>
              <a:buChar char="ü"/>
            </a:pPr>
            <a:r>
              <a:rPr lang="en-GB" b="1" dirty="0"/>
              <a:t>Captures Long-Term Dependencies</a:t>
            </a:r>
            <a:r>
              <a:rPr lang="en-GB" dirty="0"/>
              <a:t> → LSTM’s gated architecture effectively mitigates the vanishing gradient problem, enabling learning from long sequences.</a:t>
            </a:r>
          </a:p>
          <a:p>
            <a:pPr marL="285750" indent="-285750">
              <a:spcAft>
                <a:spcPts val="100"/>
              </a:spcAft>
              <a:buFont typeface="Wingdings" pitchFamily="2" charset="2"/>
              <a:buChar char="ü"/>
            </a:pPr>
            <a:r>
              <a:rPr lang="en-GB" b="1" dirty="0"/>
              <a:t>Selective Memory Retention</a:t>
            </a:r>
            <a:r>
              <a:rPr lang="en-GB" dirty="0"/>
              <a:t> → The </a:t>
            </a:r>
            <a:r>
              <a:rPr lang="en-GB" b="1" dirty="0"/>
              <a:t>forget gate</a:t>
            </a:r>
            <a:r>
              <a:rPr lang="en-GB" dirty="0"/>
              <a:t> allows the model to </a:t>
            </a:r>
            <a:r>
              <a:rPr lang="en-GB" b="1" dirty="0"/>
              <a:t>retain relevant information and discard unnecessary data</a:t>
            </a:r>
            <a:r>
              <a:rPr lang="en-GB" dirty="0"/>
              <a:t>, improving efficiency.</a:t>
            </a:r>
          </a:p>
          <a:p>
            <a:pPr marL="285750" indent="-285750">
              <a:spcAft>
                <a:spcPts val="100"/>
              </a:spcAft>
              <a:buFont typeface="Wingdings" pitchFamily="2" charset="2"/>
              <a:buChar char="ü"/>
            </a:pPr>
            <a:r>
              <a:rPr lang="en-GB" b="1" dirty="0"/>
              <a:t>Handles Sequential Data Well</a:t>
            </a:r>
            <a:r>
              <a:rPr lang="en-GB" dirty="0"/>
              <a:t> → LSTMs perform exceptionally in time-series tasks, speech recognition, and NLP applications due to their ability to remember past inputs.</a:t>
            </a:r>
          </a:p>
        </p:txBody>
      </p:sp>
      <p:sp>
        <p:nvSpPr>
          <p:cNvPr id="5" name="TextBox 4">
            <a:extLst>
              <a:ext uri="{FF2B5EF4-FFF2-40B4-BE49-F238E27FC236}">
                <a16:creationId xmlns:a16="http://schemas.microsoft.com/office/drawing/2014/main" id="{6E61486B-1B77-8368-7A1C-352A6791495C}"/>
              </a:ext>
            </a:extLst>
          </p:cNvPr>
          <p:cNvSpPr txBox="1"/>
          <p:nvPr/>
        </p:nvSpPr>
        <p:spPr>
          <a:xfrm>
            <a:off x="143263" y="2813776"/>
            <a:ext cx="8857474" cy="1805623"/>
          </a:xfrm>
          <a:prstGeom prst="rect">
            <a:avLst/>
          </a:prstGeom>
          <a:noFill/>
        </p:spPr>
        <p:txBody>
          <a:bodyPr wrap="square">
            <a:spAutoFit/>
          </a:bodyPr>
          <a:lstStyle/>
          <a:p>
            <a:pPr>
              <a:spcAft>
                <a:spcPts val="100"/>
              </a:spcAft>
            </a:pPr>
            <a:r>
              <a:rPr lang="en-GB" sz="1600" b="1" dirty="0"/>
              <a:t>Cons of LSTM:</a:t>
            </a:r>
          </a:p>
          <a:p>
            <a:pPr>
              <a:spcAft>
                <a:spcPts val="100"/>
              </a:spcAft>
            </a:pPr>
            <a:endParaRPr lang="en-GB" sz="800" b="1" dirty="0"/>
          </a:p>
          <a:p>
            <a:pPr marL="285750" indent="-285750">
              <a:spcAft>
                <a:spcPts val="100"/>
              </a:spcAft>
              <a:buFont typeface="Wingdings" pitchFamily="2" charset="2"/>
              <a:buChar char="ü"/>
            </a:pPr>
            <a:r>
              <a:rPr lang="en-GB" b="1" dirty="0"/>
              <a:t>Computationally Expensive</a:t>
            </a:r>
            <a:r>
              <a:rPr lang="en-GB" dirty="0"/>
              <a:t> → LSTMs require </a:t>
            </a:r>
            <a:r>
              <a:rPr lang="en-GB" b="1" dirty="0"/>
              <a:t>more parameters and memory</a:t>
            </a:r>
            <a:r>
              <a:rPr lang="en-GB" dirty="0"/>
              <a:t> than simpler models like vanilla RNNs or GRUs, leading to longer training times.</a:t>
            </a:r>
          </a:p>
          <a:p>
            <a:pPr marL="285750" indent="-285750">
              <a:spcAft>
                <a:spcPts val="100"/>
              </a:spcAft>
              <a:buFont typeface="Wingdings" pitchFamily="2" charset="2"/>
              <a:buChar char="ü"/>
            </a:pPr>
            <a:r>
              <a:rPr lang="en-GB" b="1" dirty="0"/>
              <a:t>Prone to Overfitting</a:t>
            </a:r>
            <a:r>
              <a:rPr lang="en-GB" dirty="0"/>
              <a:t> → With a large number of parameters, LSTMs are susceptible to </a:t>
            </a:r>
            <a:r>
              <a:rPr lang="en-GB" b="1" dirty="0"/>
              <a:t>overfitting</a:t>
            </a:r>
            <a:r>
              <a:rPr lang="en-GB" dirty="0"/>
              <a:t>, especially on small datasets without regularization.</a:t>
            </a:r>
          </a:p>
          <a:p>
            <a:pPr marL="285750" indent="-285750">
              <a:spcAft>
                <a:spcPts val="100"/>
              </a:spcAft>
              <a:buFont typeface="Wingdings" pitchFamily="2" charset="2"/>
              <a:buChar char="ü"/>
            </a:pPr>
            <a:r>
              <a:rPr lang="en-GB" b="1" dirty="0"/>
              <a:t>Difficult to Parallelize</a:t>
            </a:r>
            <a:r>
              <a:rPr lang="en-GB" dirty="0"/>
              <a:t> → Due to sequential dependencies in processing, LSTMs are </a:t>
            </a:r>
            <a:r>
              <a:rPr lang="en-GB" b="1" dirty="0"/>
              <a:t>slower</a:t>
            </a:r>
            <a:r>
              <a:rPr lang="en-GB" dirty="0"/>
              <a:t> compared to Transformer-based models that can leverage parallelism.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2E14506-B1D2-5E1F-2DC3-267368D10EC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EFD645E-A13F-4649-B5A7-78F6B872D367}"/>
              </a:ext>
            </a:extLst>
          </p:cNvPr>
          <p:cNvSpPr>
            <a:spLocks noGrp="1"/>
          </p:cNvSpPr>
          <p:nvPr>
            <p:ph type="body" idx="2"/>
          </p:nvPr>
        </p:nvSpPr>
        <p:spPr/>
        <p:txBody>
          <a:bodyPr/>
          <a:lstStyle/>
          <a:p>
            <a:endParaRPr lang="en-GB" dirty="0"/>
          </a:p>
        </p:txBody>
      </p:sp>
      <p:pic>
        <p:nvPicPr>
          <p:cNvPr id="5" name="Picture 4">
            <a:extLst>
              <a:ext uri="{FF2B5EF4-FFF2-40B4-BE49-F238E27FC236}">
                <a16:creationId xmlns:a16="http://schemas.microsoft.com/office/drawing/2014/main" id="{C4BFFF3E-13D0-6A48-A679-BFE3DE9F2489}"/>
              </a:ext>
            </a:extLst>
          </p:cNvPr>
          <p:cNvPicPr>
            <a:picLocks noChangeAspect="1"/>
          </p:cNvPicPr>
          <p:nvPr/>
        </p:nvPicPr>
        <p:blipFill>
          <a:blip r:embed="rId3"/>
          <a:stretch>
            <a:fillRect/>
          </a:stretch>
        </p:blipFill>
        <p:spPr>
          <a:xfrm>
            <a:off x="95600" y="1156226"/>
            <a:ext cx="6171557" cy="3521988"/>
          </a:xfrm>
          <a:prstGeom prst="rect">
            <a:avLst/>
          </a:prstGeom>
        </p:spPr>
      </p:pic>
      <p:pic>
        <p:nvPicPr>
          <p:cNvPr id="7" name="Picture 6">
            <a:extLst>
              <a:ext uri="{FF2B5EF4-FFF2-40B4-BE49-F238E27FC236}">
                <a16:creationId xmlns:a16="http://schemas.microsoft.com/office/drawing/2014/main" id="{6BC33621-8D61-42E5-27AA-C4078CFE8F97}"/>
              </a:ext>
            </a:extLst>
          </p:cNvPr>
          <p:cNvPicPr>
            <a:picLocks noChangeAspect="1"/>
          </p:cNvPicPr>
          <p:nvPr/>
        </p:nvPicPr>
        <p:blipFill>
          <a:blip r:embed="rId4"/>
          <a:srcRect l="6866"/>
          <a:stretch/>
        </p:blipFill>
        <p:spPr>
          <a:xfrm>
            <a:off x="6309490" y="940321"/>
            <a:ext cx="2691246" cy="3953798"/>
          </a:xfrm>
          <a:prstGeom prst="rect">
            <a:avLst/>
          </a:prstGeom>
        </p:spPr>
      </p:pic>
    </p:spTree>
    <p:extLst>
      <p:ext uri="{BB962C8B-B14F-4D97-AF65-F5344CB8AC3E}">
        <p14:creationId xmlns:p14="http://schemas.microsoft.com/office/powerpoint/2010/main" val="22469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C808A2-C767-3E32-8D7F-6DA87D90E3DC}"/>
              </a:ext>
            </a:extLst>
          </p:cNvPr>
          <p:cNvSpPr txBox="1"/>
          <p:nvPr/>
        </p:nvSpPr>
        <p:spPr>
          <a:xfrm>
            <a:off x="0" y="736599"/>
            <a:ext cx="9279467" cy="4339650"/>
          </a:xfrm>
          <a:prstGeom prst="rect">
            <a:avLst/>
          </a:prstGeom>
          <a:noFill/>
        </p:spPr>
        <p:txBody>
          <a:bodyPr wrap="square" rtlCol="0">
            <a:spAutoFit/>
          </a:bodyPr>
          <a:lstStyle/>
          <a:p>
            <a:pPr>
              <a:lnSpc>
                <a:spcPct val="150000"/>
              </a:lnSpc>
            </a:pPr>
            <a:r>
              <a:rPr lang="en-US" sz="1600" dirty="0"/>
              <a:t>Sweetie, could you please help me pick up some </a:t>
            </a:r>
            <a:r>
              <a:rPr lang="en-US" sz="1600" b="1" dirty="0"/>
              <a:t>groceries</a:t>
            </a:r>
            <a:r>
              <a:rPr lang="en-US" sz="1600" dirty="0"/>
              <a:t> from Sainsbury’s?</a:t>
            </a:r>
          </a:p>
          <a:p>
            <a:pPr>
              <a:lnSpc>
                <a:spcPct val="150000"/>
              </a:lnSpc>
            </a:pPr>
            <a:r>
              <a:rPr lang="en-US" sz="1600" dirty="0"/>
              <a:t>Could you grab </a:t>
            </a:r>
            <a:r>
              <a:rPr lang="en-US" sz="1600" b="1" dirty="0"/>
              <a:t>10 eggs</a:t>
            </a:r>
            <a:r>
              <a:rPr lang="en-US" sz="1600" dirty="0"/>
              <a:t> and </a:t>
            </a:r>
            <a:r>
              <a:rPr lang="en-US" sz="1600" b="1" dirty="0"/>
              <a:t>three bottles of apple juice</a:t>
            </a:r>
            <a:r>
              <a:rPr lang="en-US" sz="1600" dirty="0"/>
              <a:t>?</a:t>
            </a:r>
            <a:br>
              <a:rPr lang="en-US" sz="1600" dirty="0"/>
            </a:br>
            <a:r>
              <a:rPr lang="en-US" sz="1600" dirty="0"/>
              <a:t>Oh, and it’s </a:t>
            </a:r>
            <a:r>
              <a:rPr lang="en-US" sz="1600" b="1" dirty="0"/>
              <a:t>raining</a:t>
            </a:r>
            <a:r>
              <a:rPr lang="en-US" sz="1600" dirty="0"/>
              <a:t> outside — </a:t>
            </a:r>
            <a:r>
              <a:rPr lang="en-US" sz="1600" b="1" dirty="0"/>
              <a:t>don’t forget your umbrella</a:t>
            </a:r>
            <a:r>
              <a:rPr lang="en-US" sz="1600" dirty="0"/>
              <a:t>.</a:t>
            </a:r>
          </a:p>
          <a:p>
            <a:pPr>
              <a:lnSpc>
                <a:spcPct val="150000"/>
              </a:lnSpc>
            </a:pPr>
            <a:r>
              <a:rPr lang="en-US" sz="1600" dirty="0"/>
              <a:t>We also need </a:t>
            </a:r>
            <a:r>
              <a:rPr lang="en-US" sz="1600" b="1" dirty="0"/>
              <a:t>a loaf of bread</a:t>
            </a:r>
            <a:r>
              <a:rPr lang="en-US" sz="1600" dirty="0"/>
              <a:t>, sliced please, and </a:t>
            </a:r>
            <a:r>
              <a:rPr lang="en-US" sz="1600" b="1" dirty="0"/>
              <a:t>a bottle of ketchup — 1000 ml</a:t>
            </a:r>
            <a:r>
              <a:rPr lang="en-US" sz="1600" dirty="0"/>
              <a:t>.</a:t>
            </a:r>
            <a:br>
              <a:rPr lang="en-US" sz="1600" dirty="0"/>
            </a:br>
            <a:r>
              <a:rPr lang="en-US" sz="1600" dirty="0"/>
              <a:t>Could you also get </a:t>
            </a:r>
            <a:r>
              <a:rPr lang="en-US" sz="1600" b="1" dirty="0"/>
              <a:t>a bag of sugar</a:t>
            </a:r>
            <a:r>
              <a:rPr lang="en-US" sz="1600" dirty="0"/>
              <a:t>?</a:t>
            </a:r>
          </a:p>
          <a:p>
            <a:pPr>
              <a:lnSpc>
                <a:spcPct val="150000"/>
              </a:lnSpc>
            </a:pPr>
            <a:r>
              <a:rPr lang="en-US" sz="1600" dirty="0"/>
              <a:t>I think we’re running low on </a:t>
            </a:r>
            <a:r>
              <a:rPr lang="en-US" sz="1600" b="1" dirty="0"/>
              <a:t>salt</a:t>
            </a:r>
            <a:r>
              <a:rPr lang="en-US" sz="1600" dirty="0"/>
              <a:t> too, but it should last a few more days, so </a:t>
            </a:r>
            <a:r>
              <a:rPr lang="en-US" sz="1600" b="1" dirty="0"/>
              <a:t>let’s leave that for now</a:t>
            </a:r>
            <a:r>
              <a:rPr lang="en-US" sz="1600" dirty="0"/>
              <a:t>.</a:t>
            </a:r>
          </a:p>
          <a:p>
            <a:pPr>
              <a:lnSpc>
                <a:spcPct val="150000"/>
              </a:lnSpc>
            </a:pPr>
            <a:r>
              <a:rPr lang="en-US" sz="1600" dirty="0"/>
              <a:t>Oh wait — </a:t>
            </a:r>
            <a:r>
              <a:rPr lang="en-US" sz="1600" b="1" dirty="0"/>
              <a:t>replace the apple juice with orange juice instead</a:t>
            </a:r>
            <a:r>
              <a:rPr lang="en-US" sz="1600" dirty="0"/>
              <a:t>, and make it </a:t>
            </a:r>
            <a:r>
              <a:rPr lang="en-US" sz="1600" b="1" dirty="0"/>
              <a:t>five bottles, 300 ml each</a:t>
            </a:r>
            <a:r>
              <a:rPr lang="en-US" sz="1600" dirty="0"/>
              <a:t>.</a:t>
            </a:r>
            <a:br>
              <a:rPr lang="en-US" sz="1600" dirty="0"/>
            </a:br>
            <a:r>
              <a:rPr lang="en-US" sz="1600" dirty="0"/>
              <a:t>Also, pick up </a:t>
            </a:r>
            <a:r>
              <a:rPr lang="en-US" sz="1600" b="1" dirty="0"/>
              <a:t>some butter</a:t>
            </a:r>
            <a:r>
              <a:rPr lang="en-US" sz="1600" dirty="0"/>
              <a:t>.</a:t>
            </a:r>
          </a:p>
          <a:p>
            <a:pPr>
              <a:lnSpc>
                <a:spcPct val="150000"/>
              </a:lnSpc>
            </a:pPr>
            <a:r>
              <a:rPr lang="en-US" sz="1600" dirty="0"/>
              <a:t>Could you check if the yogurt is on sale?…Actually, forget it — </a:t>
            </a:r>
            <a:r>
              <a:rPr lang="en-US" sz="1600" b="1" dirty="0"/>
              <a:t>we don’t need it anymore</a:t>
            </a:r>
            <a:r>
              <a:rPr lang="en-US" sz="1600" dirty="0"/>
              <a:t>.</a:t>
            </a:r>
          </a:p>
          <a:p>
            <a:pPr>
              <a:lnSpc>
                <a:spcPct val="150000"/>
              </a:lnSpc>
            </a:pPr>
            <a:r>
              <a:rPr lang="en-US" sz="1600" dirty="0"/>
              <a:t>Be careful on your way back, okay? </a:t>
            </a:r>
            <a:r>
              <a:rPr lang="en-US" sz="1600" b="1" dirty="0"/>
              <a:t>The roads can be really slippery.</a:t>
            </a:r>
            <a:endParaRPr lang="en-US" sz="1600" dirty="0"/>
          </a:p>
          <a:p>
            <a:endParaRPr lang="en-US" sz="1200" dirty="0"/>
          </a:p>
        </p:txBody>
      </p:sp>
    </p:spTree>
    <p:extLst>
      <p:ext uri="{BB962C8B-B14F-4D97-AF65-F5344CB8AC3E}">
        <p14:creationId xmlns:p14="http://schemas.microsoft.com/office/powerpoint/2010/main" val="2163977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785E4E1D-1F3D-7EEB-81A6-1811326F7241}"/>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F0741DF9-BE1B-17AF-66A6-92955FCC40AF}"/>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Self Attention </a:t>
            </a:r>
          </a:p>
        </p:txBody>
      </p:sp>
      <p:pic>
        <p:nvPicPr>
          <p:cNvPr id="1026" name="Picture 2" descr="Understanding and Coding the Self-Attention Mechanism of ...">
            <a:extLst>
              <a:ext uri="{FF2B5EF4-FFF2-40B4-BE49-F238E27FC236}">
                <a16:creationId xmlns:a16="http://schemas.microsoft.com/office/drawing/2014/main" id="{00F0D4A4-A3CA-9663-E981-A67726954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7104"/>
            <a:ext cx="5680268" cy="41403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2">
                <a:extLst>
                  <a:ext uri="{FF2B5EF4-FFF2-40B4-BE49-F238E27FC236}">
                    <a16:creationId xmlns:a16="http://schemas.microsoft.com/office/drawing/2014/main" id="{ECF15A5A-9B7C-2BA5-E994-2D47102796A0}"/>
                  </a:ext>
                </a:extLst>
              </p:cNvPr>
              <p:cNvSpPr txBox="1"/>
              <p:nvPr/>
            </p:nvSpPr>
            <p:spPr>
              <a:xfrm>
                <a:off x="5680268" y="945355"/>
                <a:ext cx="3439111" cy="3656322"/>
              </a:xfrm>
              <a:prstGeom prst="rect">
                <a:avLst/>
              </a:prstGeom>
              <a:noFill/>
            </p:spPr>
            <p:txBody>
              <a:bodyPr wrap="square">
                <a:spAutoFit/>
              </a:bodyPr>
              <a:lstStyle/>
              <a:p>
                <a:pPr>
                  <a:lnSpc>
                    <a:spcPct val="150000"/>
                  </a:lnSpc>
                  <a:buFont typeface="Arial" panose="020B0604020202020204" pitchFamily="34" charset="0"/>
                  <a:buChar char="•"/>
                </a:pPr>
                <a:r>
                  <a:rPr lang="en-GB" b="1" dirty="0"/>
                  <a:t>Query </a:t>
                </a:r>
                <a14:m>
                  <m:oMath xmlns:m="http://schemas.openxmlformats.org/officeDocument/2006/math">
                    <m:r>
                      <a:rPr lang="en-US" b="1" i="0" smtClean="0">
                        <a:latin typeface="Cambria Math" panose="02040503050406030204" pitchFamily="18" charset="0"/>
                      </a:rPr>
                      <m:t>(</m:t>
                    </m:r>
                    <m:r>
                      <a:rPr lang="en-US" b="1" i="1" smtClean="0">
                        <a:latin typeface="Cambria Math" panose="02040503050406030204" pitchFamily="18" charset="0"/>
                      </a:rPr>
                      <m:t>𝑸</m:t>
                    </m:r>
                    <m:r>
                      <a:rPr lang="en-US" b="1" i="1" smtClean="0">
                        <a:latin typeface="Cambria Math" panose="02040503050406030204" pitchFamily="18" charset="0"/>
                      </a:rPr>
                      <m:t>)=</m:t>
                    </m:r>
                    <m:r>
                      <a:rPr lang="en-US" b="1" i="1" smtClean="0">
                        <a:latin typeface="Cambria Math" panose="02040503050406030204" pitchFamily="18" charset="0"/>
                      </a:rPr>
                      <m:t>𝑿</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𝑸</m:t>
                        </m:r>
                      </m:sub>
                    </m:sSub>
                  </m:oMath>
                </a14:m>
                <a:r>
                  <a:rPr lang="en-GB" b="1" dirty="0"/>
                  <a:t> </a:t>
                </a:r>
              </a:p>
              <a:p>
                <a:pPr>
                  <a:lnSpc>
                    <a:spcPct val="150000"/>
                  </a:lnSpc>
                </a:pPr>
                <a:r>
                  <a:rPr lang="en-GB" dirty="0"/>
                  <a:t>Represents the </a:t>
                </a:r>
                <a:r>
                  <a:rPr lang="en-GB" b="1" dirty="0"/>
                  <a:t>current element</a:t>
                </a:r>
                <a:r>
                  <a:rPr lang="en-GB" dirty="0"/>
                  <a:t> trying to find relevant information from the sequence.</a:t>
                </a:r>
              </a:p>
              <a:p>
                <a:pPr>
                  <a:lnSpc>
                    <a:spcPct val="150000"/>
                  </a:lnSpc>
                  <a:buFont typeface="Arial" panose="020B0604020202020204" pitchFamily="34" charset="0"/>
                  <a:buChar char="•"/>
                </a:pPr>
                <a:r>
                  <a:rPr lang="en-GB" b="1" dirty="0"/>
                  <a:t>Key </a:t>
                </a:r>
                <a14:m>
                  <m:oMath xmlns:m="http://schemas.openxmlformats.org/officeDocument/2006/math">
                    <m:r>
                      <a:rPr lang="en-US" b="1">
                        <a:latin typeface="Cambria Math" panose="02040503050406030204" pitchFamily="18" charset="0"/>
                      </a:rPr>
                      <m:t>(</m:t>
                    </m:r>
                    <m:r>
                      <a:rPr lang="en-US" b="1" i="1" smtClean="0">
                        <a:latin typeface="Cambria Math" panose="02040503050406030204" pitchFamily="18" charset="0"/>
                      </a:rPr>
                      <m:t>𝑲</m:t>
                    </m:r>
                    <m:r>
                      <a:rPr lang="en-US" b="1" i="1">
                        <a:latin typeface="Cambria Math" panose="02040503050406030204" pitchFamily="18" charset="0"/>
                      </a:rPr>
                      <m:t>)=</m:t>
                    </m:r>
                    <m:r>
                      <a:rPr lang="en-US" b="1" i="1">
                        <a:latin typeface="Cambria Math" panose="02040503050406030204" pitchFamily="18" charset="0"/>
                      </a:rPr>
                      <m:t>𝑿</m:t>
                    </m:r>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𝑲</m:t>
                        </m:r>
                      </m:sub>
                    </m:sSub>
                  </m:oMath>
                </a14:m>
                <a:r>
                  <a:rPr lang="en-GB" b="1" dirty="0"/>
                  <a:t> </a:t>
                </a:r>
              </a:p>
              <a:p>
                <a:pPr>
                  <a:lnSpc>
                    <a:spcPct val="150000"/>
                  </a:lnSpc>
                </a:pPr>
                <a:r>
                  <a:rPr lang="en-GB" dirty="0"/>
                  <a:t>Represents the </a:t>
                </a:r>
                <a:r>
                  <a:rPr lang="en-GB" b="1" dirty="0"/>
                  <a:t>indexing mechanism</a:t>
                </a:r>
                <a:r>
                  <a:rPr lang="en-GB" dirty="0"/>
                  <a:t>, helping determine how relevant different elements are for a given query.</a:t>
                </a:r>
              </a:p>
              <a:p>
                <a:pPr>
                  <a:lnSpc>
                    <a:spcPct val="150000"/>
                  </a:lnSpc>
                  <a:buFont typeface="Arial" panose="020B0604020202020204" pitchFamily="34" charset="0"/>
                  <a:buChar char="•"/>
                </a:pPr>
                <a:r>
                  <a:rPr lang="en-GB" b="1" dirty="0"/>
                  <a:t>Value </a:t>
                </a:r>
                <a14:m>
                  <m:oMath xmlns:m="http://schemas.openxmlformats.org/officeDocument/2006/math">
                    <m:r>
                      <a:rPr lang="en-US" b="1">
                        <a:latin typeface="Cambria Math" panose="02040503050406030204" pitchFamily="18" charset="0"/>
                      </a:rPr>
                      <m:t>(</m:t>
                    </m:r>
                    <m:r>
                      <a:rPr lang="en-US" b="1" i="1" smtClean="0">
                        <a:latin typeface="Cambria Math" panose="02040503050406030204" pitchFamily="18" charset="0"/>
                      </a:rPr>
                      <m:t>𝑽</m:t>
                    </m:r>
                    <m:r>
                      <a:rPr lang="en-US" b="1" i="1">
                        <a:latin typeface="Cambria Math" panose="02040503050406030204" pitchFamily="18" charset="0"/>
                      </a:rPr>
                      <m:t>)=</m:t>
                    </m:r>
                    <m:r>
                      <a:rPr lang="en-US" b="1" i="1">
                        <a:latin typeface="Cambria Math" panose="02040503050406030204" pitchFamily="18" charset="0"/>
                      </a:rPr>
                      <m:t>𝑿</m:t>
                    </m:r>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𝑽</m:t>
                        </m:r>
                      </m:sub>
                    </m:sSub>
                  </m:oMath>
                </a14:m>
                <a:r>
                  <a:rPr lang="en-GB" b="1" dirty="0"/>
                  <a:t> </a:t>
                </a:r>
              </a:p>
              <a:p>
                <a:pPr>
                  <a:lnSpc>
                    <a:spcPct val="150000"/>
                  </a:lnSpc>
                </a:pPr>
                <a:r>
                  <a:rPr lang="en-GB" dirty="0"/>
                  <a:t>Holds the </a:t>
                </a:r>
                <a:r>
                  <a:rPr lang="en-GB" b="1" dirty="0"/>
                  <a:t>actual content</a:t>
                </a:r>
                <a:r>
                  <a:rPr lang="en-GB" dirty="0"/>
                  <a:t> to be aggregated based on attention scores.</a:t>
                </a:r>
              </a:p>
            </p:txBody>
          </p:sp>
        </mc:Choice>
        <mc:Fallback xmlns="">
          <p:sp>
            <p:nvSpPr>
              <p:cNvPr id="2" name="TextBox 12">
                <a:extLst>
                  <a:ext uri="{FF2B5EF4-FFF2-40B4-BE49-F238E27FC236}">
                    <a16:creationId xmlns:a16="http://schemas.microsoft.com/office/drawing/2014/main" id="{ECF15A5A-9B7C-2BA5-E994-2D47102796A0}"/>
                  </a:ext>
                </a:extLst>
              </p:cNvPr>
              <p:cNvSpPr txBox="1">
                <a:spLocks noRot="1" noChangeAspect="1" noMove="1" noResize="1" noEditPoints="1" noAdjustHandles="1" noChangeArrowheads="1" noChangeShapeType="1" noTextEdit="1"/>
              </p:cNvSpPr>
              <p:nvPr/>
            </p:nvSpPr>
            <p:spPr>
              <a:xfrm>
                <a:off x="5680268" y="945355"/>
                <a:ext cx="3439111" cy="3656322"/>
              </a:xfrm>
              <a:prstGeom prst="rect">
                <a:avLst/>
              </a:prstGeom>
              <a:blipFill>
                <a:blip r:embed="rId4"/>
                <a:stretch>
                  <a:fillRect l="-532" b="-167"/>
                </a:stretch>
              </a:blipFill>
            </p:spPr>
            <p:txBody>
              <a:bodyPr/>
              <a:lstStyle/>
              <a:p>
                <a:r>
                  <a:rPr lang="en-US">
                    <a:noFill/>
                  </a:rPr>
                  <a:t> </a:t>
                </a:r>
              </a:p>
            </p:txBody>
          </p:sp>
        </mc:Fallback>
      </mc:AlternateContent>
    </p:spTree>
    <p:extLst>
      <p:ext uri="{BB962C8B-B14F-4D97-AF65-F5344CB8AC3E}">
        <p14:creationId xmlns:p14="http://schemas.microsoft.com/office/powerpoint/2010/main" val="152565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6593F162-04CB-BCCF-868C-B411986AB07F}"/>
            </a:ext>
          </a:extLst>
        </p:cNvPr>
        <p:cNvGrpSpPr/>
        <p:nvPr/>
      </p:nvGrpSpPr>
      <p:grpSpPr>
        <a:xfrm>
          <a:off x="0" y="0"/>
          <a:ext cx="0" cy="0"/>
          <a:chOff x="0" y="0"/>
          <a:chExt cx="0" cy="0"/>
        </a:xfrm>
      </p:grpSpPr>
      <p:pic>
        <p:nvPicPr>
          <p:cNvPr id="6" name="Picture 5" descr="A diagram of a mathematical equation&#10;&#10;AI-generated content may be incorrect.">
            <a:extLst>
              <a:ext uri="{FF2B5EF4-FFF2-40B4-BE49-F238E27FC236}">
                <a16:creationId xmlns:a16="http://schemas.microsoft.com/office/drawing/2014/main" id="{23830AB7-08FE-364F-DDAE-26A1AA76767D}"/>
              </a:ext>
            </a:extLst>
          </p:cNvPr>
          <p:cNvPicPr>
            <a:picLocks noChangeAspect="1"/>
          </p:cNvPicPr>
          <p:nvPr/>
        </p:nvPicPr>
        <p:blipFill>
          <a:blip r:embed="rId3"/>
          <a:srcRect t="3961" r="66959" b="42646"/>
          <a:stretch/>
        </p:blipFill>
        <p:spPr>
          <a:xfrm>
            <a:off x="685800" y="864656"/>
            <a:ext cx="2568039" cy="2382398"/>
          </a:xfrm>
          <a:prstGeom prst="rect">
            <a:avLst/>
          </a:prstGeom>
        </p:spPr>
      </p:pic>
      <p:sp>
        <p:nvSpPr>
          <p:cNvPr id="9" name="Text Placeholder 2">
            <a:extLst>
              <a:ext uri="{FF2B5EF4-FFF2-40B4-BE49-F238E27FC236}">
                <a16:creationId xmlns:a16="http://schemas.microsoft.com/office/drawing/2014/main" id="{D583AA45-8E68-20DD-9D10-1CCF51E64066}"/>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Multi-Head Attention (Transformer)</a:t>
            </a:r>
          </a:p>
        </p:txBody>
      </p:sp>
      <p:pic>
        <p:nvPicPr>
          <p:cNvPr id="10" name="Picture 9" descr="A diagram of a mathematical equation&#10;&#10;AI-generated content may be incorrect.">
            <a:extLst>
              <a:ext uri="{FF2B5EF4-FFF2-40B4-BE49-F238E27FC236}">
                <a16:creationId xmlns:a16="http://schemas.microsoft.com/office/drawing/2014/main" id="{F4C9C097-6217-125A-B995-DFFBC535C2BC}"/>
              </a:ext>
            </a:extLst>
          </p:cNvPr>
          <p:cNvPicPr>
            <a:picLocks noChangeAspect="1"/>
          </p:cNvPicPr>
          <p:nvPr/>
        </p:nvPicPr>
        <p:blipFill>
          <a:blip r:embed="rId3"/>
          <a:srcRect t="57352" r="45918" b="23200"/>
          <a:stretch/>
        </p:blipFill>
        <p:spPr>
          <a:xfrm>
            <a:off x="685800" y="3247054"/>
            <a:ext cx="4203441" cy="867746"/>
          </a:xfrm>
          <a:prstGeom prst="rect">
            <a:avLst/>
          </a:prstGeom>
        </p:spPr>
      </p:pic>
      <p:pic>
        <p:nvPicPr>
          <p:cNvPr id="11" name="Picture 10" descr="A diagram of a mathematical equation&#10;&#10;AI-generated content may be incorrect.">
            <a:extLst>
              <a:ext uri="{FF2B5EF4-FFF2-40B4-BE49-F238E27FC236}">
                <a16:creationId xmlns:a16="http://schemas.microsoft.com/office/drawing/2014/main" id="{CC91E347-E62A-30C4-D627-9F05BF114EF8}"/>
              </a:ext>
            </a:extLst>
          </p:cNvPr>
          <p:cNvPicPr>
            <a:picLocks noChangeAspect="1"/>
          </p:cNvPicPr>
          <p:nvPr/>
        </p:nvPicPr>
        <p:blipFill>
          <a:blip r:embed="rId3"/>
          <a:srcRect l="54081" t="57352" r="3421" b="23200"/>
          <a:stretch/>
        </p:blipFill>
        <p:spPr>
          <a:xfrm>
            <a:off x="4889240" y="3247054"/>
            <a:ext cx="3303037" cy="867746"/>
          </a:xfrm>
          <a:prstGeom prst="rect">
            <a:avLst/>
          </a:prstGeom>
        </p:spPr>
      </p:pic>
      <p:pic>
        <p:nvPicPr>
          <p:cNvPr id="12" name="Picture 11" descr="A diagram of a mathematical equation&#10;&#10;AI-generated content may be incorrect.">
            <a:extLst>
              <a:ext uri="{FF2B5EF4-FFF2-40B4-BE49-F238E27FC236}">
                <a16:creationId xmlns:a16="http://schemas.microsoft.com/office/drawing/2014/main" id="{2E843A89-023F-DFD1-ACCF-D38DBB82860F}"/>
              </a:ext>
            </a:extLst>
          </p:cNvPr>
          <p:cNvPicPr>
            <a:picLocks noChangeAspect="1"/>
          </p:cNvPicPr>
          <p:nvPr/>
        </p:nvPicPr>
        <p:blipFill>
          <a:blip r:embed="rId3"/>
          <a:srcRect l="3420" t="76799" r="71129" b="4986"/>
          <a:stretch/>
        </p:blipFill>
        <p:spPr>
          <a:xfrm>
            <a:off x="951724" y="4114800"/>
            <a:ext cx="1978088" cy="812700"/>
          </a:xfrm>
          <a:prstGeom prst="rect">
            <a:avLst/>
          </a:prstGeom>
        </p:spPr>
      </p:pic>
      <p:grpSp>
        <p:nvGrpSpPr>
          <p:cNvPr id="18" name="Group 17">
            <a:extLst>
              <a:ext uri="{FF2B5EF4-FFF2-40B4-BE49-F238E27FC236}">
                <a16:creationId xmlns:a16="http://schemas.microsoft.com/office/drawing/2014/main" id="{71EDEDA6-AFC1-6DED-7673-BCB79DEC2CE1}"/>
              </a:ext>
            </a:extLst>
          </p:cNvPr>
          <p:cNvGrpSpPr/>
          <p:nvPr/>
        </p:nvGrpSpPr>
        <p:grpSpPr>
          <a:xfrm>
            <a:off x="4889239" y="4126444"/>
            <a:ext cx="3303037" cy="744416"/>
            <a:chOff x="4889239" y="4126444"/>
            <a:chExt cx="3303037" cy="744416"/>
          </a:xfrm>
        </p:grpSpPr>
        <p:pic>
          <p:nvPicPr>
            <p:cNvPr id="14" name="Picture 13" descr="A diagram of a mathematical equation&#10;&#10;AI-generated content may be incorrect.">
              <a:extLst>
                <a:ext uri="{FF2B5EF4-FFF2-40B4-BE49-F238E27FC236}">
                  <a16:creationId xmlns:a16="http://schemas.microsoft.com/office/drawing/2014/main" id="{A5434E0B-ED7C-E55F-57EF-26EEF5C444E2}"/>
                </a:ext>
              </a:extLst>
            </p:cNvPr>
            <p:cNvPicPr>
              <a:picLocks noChangeAspect="1"/>
            </p:cNvPicPr>
            <p:nvPr/>
          </p:nvPicPr>
          <p:blipFill>
            <a:blip r:embed="rId3"/>
            <a:srcRect l="29725" t="78329" r="33672" b="6441"/>
            <a:stretch/>
          </p:blipFill>
          <p:spPr>
            <a:xfrm>
              <a:off x="4908015" y="4165570"/>
              <a:ext cx="2844877" cy="679475"/>
            </a:xfrm>
            <a:prstGeom prst="rect">
              <a:avLst/>
            </a:prstGeom>
          </p:spPr>
        </p:pic>
        <p:sp>
          <p:nvSpPr>
            <p:cNvPr id="16" name="Rectangle 15">
              <a:extLst>
                <a:ext uri="{FF2B5EF4-FFF2-40B4-BE49-F238E27FC236}">
                  <a16:creationId xmlns:a16="http://schemas.microsoft.com/office/drawing/2014/main" id="{0FFC4825-4457-2C57-8514-E2FC0BC5A6DB}"/>
                </a:ext>
              </a:extLst>
            </p:cNvPr>
            <p:cNvSpPr/>
            <p:nvPr/>
          </p:nvSpPr>
          <p:spPr>
            <a:xfrm>
              <a:off x="4889239" y="4126444"/>
              <a:ext cx="3303037" cy="744416"/>
            </a:xfrm>
            <a:prstGeom prst="rect">
              <a:avLst/>
            </a:prstGeom>
            <a:noFill/>
            <a:ln w="1270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A diagram of a mathematical equation&#10;&#10;AI-generated content may be incorrect.">
            <a:extLst>
              <a:ext uri="{FF2B5EF4-FFF2-40B4-BE49-F238E27FC236}">
                <a16:creationId xmlns:a16="http://schemas.microsoft.com/office/drawing/2014/main" id="{22BAB749-91E2-4FD9-7894-10173A9E5C58}"/>
              </a:ext>
            </a:extLst>
          </p:cNvPr>
          <p:cNvPicPr>
            <a:picLocks noChangeAspect="1"/>
          </p:cNvPicPr>
          <p:nvPr/>
        </p:nvPicPr>
        <p:blipFill>
          <a:blip r:embed="rId3"/>
          <a:srcRect l="34721" t="3961" b="42646"/>
          <a:stretch/>
        </p:blipFill>
        <p:spPr>
          <a:xfrm>
            <a:off x="3384468" y="864656"/>
            <a:ext cx="5073732" cy="2382398"/>
          </a:xfrm>
          <a:prstGeom prst="rect">
            <a:avLst/>
          </a:prstGeom>
        </p:spPr>
      </p:pic>
    </p:spTree>
    <p:extLst>
      <p:ext uri="{BB962C8B-B14F-4D97-AF65-F5344CB8AC3E}">
        <p14:creationId xmlns:p14="http://schemas.microsoft.com/office/powerpoint/2010/main" val="13477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6A1118DF-5A0E-6EF0-2814-20B16D5E896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0A7BED5-A307-1372-CEB6-7433E170FECC}"/>
              </a:ext>
            </a:extLst>
          </p:cNvPr>
          <p:cNvSpPr>
            <a:spLocks noGrp="1"/>
          </p:cNvSpPr>
          <p:nvPr>
            <p:ph type="body" idx="2"/>
          </p:nvPr>
        </p:nvSpPr>
        <p:spPr>
          <a:xfrm>
            <a:off x="215999" y="215999"/>
            <a:ext cx="7089869" cy="502457"/>
          </a:xfrm>
        </p:spPr>
        <p:txBody>
          <a:bodyPr/>
          <a:lstStyle/>
          <a:p>
            <a:r>
              <a:rPr lang="en-GB" sz="2800" dirty="0"/>
              <a:t>Multi-Head Attention (Transformer)</a:t>
            </a:r>
          </a:p>
        </p:txBody>
      </p:sp>
      <p:pic>
        <p:nvPicPr>
          <p:cNvPr id="7" name="Picture 6">
            <a:extLst>
              <a:ext uri="{FF2B5EF4-FFF2-40B4-BE49-F238E27FC236}">
                <a16:creationId xmlns:a16="http://schemas.microsoft.com/office/drawing/2014/main" id="{AD3308EC-FC5F-D84C-A09F-1C6EC23676BF}"/>
              </a:ext>
            </a:extLst>
          </p:cNvPr>
          <p:cNvPicPr>
            <a:picLocks noChangeAspect="1"/>
          </p:cNvPicPr>
          <p:nvPr/>
        </p:nvPicPr>
        <p:blipFill>
          <a:blip r:embed="rId3"/>
          <a:srcRect l="6866"/>
          <a:stretch/>
        </p:blipFill>
        <p:spPr>
          <a:xfrm>
            <a:off x="6309490" y="940321"/>
            <a:ext cx="2691246" cy="3953798"/>
          </a:xfrm>
          <a:prstGeom prst="rect">
            <a:avLst/>
          </a:prstGeom>
        </p:spPr>
      </p:pic>
      <p:pic>
        <p:nvPicPr>
          <p:cNvPr id="2" name="Picture 1">
            <a:extLst>
              <a:ext uri="{FF2B5EF4-FFF2-40B4-BE49-F238E27FC236}">
                <a16:creationId xmlns:a16="http://schemas.microsoft.com/office/drawing/2014/main" id="{DB898D24-C38F-6535-6A2A-D1D941714583}"/>
              </a:ext>
            </a:extLst>
          </p:cNvPr>
          <p:cNvPicPr>
            <a:picLocks noChangeAspect="1"/>
          </p:cNvPicPr>
          <p:nvPr/>
        </p:nvPicPr>
        <p:blipFill>
          <a:blip r:embed="rId4"/>
          <a:stretch>
            <a:fillRect/>
          </a:stretch>
        </p:blipFill>
        <p:spPr>
          <a:xfrm>
            <a:off x="3269498" y="1189701"/>
            <a:ext cx="2605004" cy="3480955"/>
          </a:xfrm>
          <a:prstGeom prst="rect">
            <a:avLst/>
          </a:prstGeom>
        </p:spPr>
      </p:pic>
      <p:pic>
        <p:nvPicPr>
          <p:cNvPr id="6" name="Picture 5">
            <a:extLst>
              <a:ext uri="{FF2B5EF4-FFF2-40B4-BE49-F238E27FC236}">
                <a16:creationId xmlns:a16="http://schemas.microsoft.com/office/drawing/2014/main" id="{C0CFC465-9667-6928-CE87-3B94DAD0221A}"/>
              </a:ext>
            </a:extLst>
          </p:cNvPr>
          <p:cNvPicPr>
            <a:picLocks noChangeAspect="1"/>
          </p:cNvPicPr>
          <p:nvPr/>
        </p:nvPicPr>
        <p:blipFill>
          <a:blip r:embed="rId5"/>
          <a:stretch>
            <a:fillRect/>
          </a:stretch>
        </p:blipFill>
        <p:spPr>
          <a:xfrm>
            <a:off x="216000" y="1189701"/>
            <a:ext cx="2312824" cy="2874818"/>
          </a:xfrm>
          <a:prstGeom prst="rect">
            <a:avLst/>
          </a:prstGeom>
        </p:spPr>
      </p:pic>
    </p:spTree>
    <p:extLst>
      <p:ext uri="{BB962C8B-B14F-4D97-AF65-F5344CB8AC3E}">
        <p14:creationId xmlns:p14="http://schemas.microsoft.com/office/powerpoint/2010/main" val="4209940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799E462D-F57E-EBA1-F527-DFCBDF84ABB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68780F4-1C0F-FF68-B8C4-345E345A91F7}"/>
              </a:ext>
            </a:extLst>
          </p:cNvPr>
          <p:cNvSpPr>
            <a:spLocks noGrp="1"/>
          </p:cNvSpPr>
          <p:nvPr>
            <p:ph type="body" idx="2"/>
          </p:nvPr>
        </p:nvSpPr>
        <p:spPr>
          <a:xfrm>
            <a:off x="215999" y="215999"/>
            <a:ext cx="7089869" cy="502457"/>
          </a:xfrm>
        </p:spPr>
        <p:txBody>
          <a:bodyPr/>
          <a:lstStyle/>
          <a:p>
            <a:r>
              <a:rPr lang="en-GB" sz="2800" dirty="0"/>
              <a:t>Vision Transformer (Vit)</a:t>
            </a:r>
          </a:p>
        </p:txBody>
      </p:sp>
      <p:pic>
        <p:nvPicPr>
          <p:cNvPr id="2050" name="Picture 2" descr="Inside a Vision Transformer (ViT): How Image is Classified Step by Step |  by Mao Jia | GoPenAI">
            <a:extLst>
              <a:ext uri="{FF2B5EF4-FFF2-40B4-BE49-F238E27FC236}">
                <a16:creationId xmlns:a16="http://schemas.microsoft.com/office/drawing/2014/main" id="{653380D1-6F42-28E0-B92B-ED5B77994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882"/>
          <a:stretch>
            <a:fillRect/>
          </a:stretch>
        </p:blipFill>
        <p:spPr bwMode="auto">
          <a:xfrm>
            <a:off x="5960533" y="747183"/>
            <a:ext cx="2607734" cy="43963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sion Transformers (ViTs) — An Overview | by CarnageOP10 | Medium">
            <a:extLst>
              <a:ext uri="{FF2B5EF4-FFF2-40B4-BE49-F238E27FC236}">
                <a16:creationId xmlns:a16="http://schemas.microsoft.com/office/drawing/2014/main" id="{C54E5261-2718-38F3-C0E9-ADFB631BE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65" y="840491"/>
            <a:ext cx="5660926" cy="430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85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BF4F2B17-4AC6-9852-9AFB-9C02F13B4DE7}"/>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8AFF95EF-584E-7461-78F0-3EE5E178D80A}"/>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a:t>Multi-Head Attention (Transformer)</a:t>
            </a:r>
            <a:endParaRPr lang="en-GB" sz="2800" dirty="0"/>
          </a:p>
        </p:txBody>
      </p:sp>
      <p:sp>
        <p:nvSpPr>
          <p:cNvPr id="7" name="Oval 6">
            <a:extLst>
              <a:ext uri="{FF2B5EF4-FFF2-40B4-BE49-F238E27FC236}">
                <a16:creationId xmlns:a16="http://schemas.microsoft.com/office/drawing/2014/main" id="{DCE475F6-D6C7-76E7-5CE7-8B326A2DD527}"/>
              </a:ext>
            </a:extLst>
          </p:cNvPr>
          <p:cNvSpPr>
            <a:spLocks noChangeAspect="1"/>
          </p:cNvSpPr>
          <p:nvPr/>
        </p:nvSpPr>
        <p:spPr>
          <a:xfrm>
            <a:off x="370147" y="2481921"/>
            <a:ext cx="756000" cy="756000"/>
          </a:xfrm>
          <a:prstGeom prst="ellipse">
            <a:avLst/>
          </a:prstGeom>
          <a:solidFill>
            <a:schemeClr val="accent4">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tx1"/>
                </a:solidFill>
              </a:rPr>
              <a:t>Input</a:t>
            </a:r>
          </a:p>
        </p:txBody>
      </p:sp>
      <p:sp>
        <p:nvSpPr>
          <p:cNvPr id="8" name="Oval 7">
            <a:extLst>
              <a:ext uri="{FF2B5EF4-FFF2-40B4-BE49-F238E27FC236}">
                <a16:creationId xmlns:a16="http://schemas.microsoft.com/office/drawing/2014/main" id="{414FF243-A6CD-BB9A-118A-CC14B55C8892}"/>
              </a:ext>
            </a:extLst>
          </p:cNvPr>
          <p:cNvSpPr>
            <a:spLocks noChangeAspect="1"/>
          </p:cNvSpPr>
          <p:nvPr/>
        </p:nvSpPr>
        <p:spPr>
          <a:xfrm>
            <a:off x="4858648" y="1227980"/>
            <a:ext cx="756000" cy="756000"/>
          </a:xfrm>
          <a:prstGeom prst="ellipse">
            <a:avLst/>
          </a:prstGeom>
          <a:solidFill>
            <a:schemeClr val="accent4">
              <a:lumMod val="7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tx1"/>
                </a:solidFill>
              </a:rPr>
              <a:t>Output</a:t>
            </a:r>
          </a:p>
        </p:txBody>
      </p:sp>
      <p:cxnSp>
        <p:nvCxnSpPr>
          <p:cNvPr id="9" name="Straight Arrow Connector 8">
            <a:extLst>
              <a:ext uri="{FF2B5EF4-FFF2-40B4-BE49-F238E27FC236}">
                <a16:creationId xmlns:a16="http://schemas.microsoft.com/office/drawing/2014/main" id="{1EEADC44-D88C-42CF-FFAB-50E061CFCE9C}"/>
              </a:ext>
            </a:extLst>
          </p:cNvPr>
          <p:cNvCxnSpPr>
            <a:cxnSpLocks/>
            <a:stCxn id="7" idx="6"/>
          </p:cNvCxnSpPr>
          <p:nvPr/>
        </p:nvCxnSpPr>
        <p:spPr>
          <a:xfrm>
            <a:off x="1126147" y="2859921"/>
            <a:ext cx="702656"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ADE2B4-66B8-9776-766A-FDB3D622DE61}"/>
              </a:ext>
            </a:extLst>
          </p:cNvPr>
          <p:cNvCxnSpPr>
            <a:cxnSpLocks/>
            <a:endCxn id="8" idx="2"/>
          </p:cNvCxnSpPr>
          <p:nvPr/>
        </p:nvCxnSpPr>
        <p:spPr>
          <a:xfrm>
            <a:off x="4047356" y="1605980"/>
            <a:ext cx="811292" cy="0"/>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Picture 2" descr="Imaging Techniques in Alzheimer's Disease: A Review of Applications in  Early Diagnosis and Longitudinal Monitoring">
            <a:extLst>
              <a:ext uri="{FF2B5EF4-FFF2-40B4-BE49-F238E27FC236}">
                <a16:creationId xmlns:a16="http://schemas.microsoft.com/office/drawing/2014/main" id="{92139C54-A50B-708A-A10D-3CC79DC494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8" t="24148" r="52214" b="14982"/>
          <a:stretch/>
        </p:blipFill>
        <p:spPr bwMode="auto">
          <a:xfrm>
            <a:off x="158138" y="3353160"/>
            <a:ext cx="590009" cy="5757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ing Techniques in Alzheimer's Disease: A Review of Applications in  Early Diagnosis and Longitudinal Monitoring">
            <a:extLst>
              <a:ext uri="{FF2B5EF4-FFF2-40B4-BE49-F238E27FC236}">
                <a16:creationId xmlns:a16="http://schemas.microsoft.com/office/drawing/2014/main" id="{F0F04237-6483-DF5A-920A-7C9DA618F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46" t="24148" r="17493" b="16173"/>
          <a:stretch/>
        </p:blipFill>
        <p:spPr bwMode="auto">
          <a:xfrm>
            <a:off x="748147" y="3353160"/>
            <a:ext cx="590009" cy="5757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6FF76E-D76A-96CB-0596-6BDCBF57B42E}"/>
              </a:ext>
            </a:extLst>
          </p:cNvPr>
          <p:cNvSpPr txBox="1"/>
          <p:nvPr/>
        </p:nvSpPr>
        <p:spPr>
          <a:xfrm>
            <a:off x="245619" y="3940834"/>
            <a:ext cx="415047" cy="276999"/>
          </a:xfrm>
          <a:prstGeom prst="rect">
            <a:avLst/>
          </a:prstGeom>
          <a:noFill/>
        </p:spPr>
        <p:txBody>
          <a:bodyPr wrap="square" rtlCol="0">
            <a:spAutoFit/>
          </a:bodyPr>
          <a:lstStyle/>
          <a:p>
            <a:pPr algn="ctr"/>
            <a:r>
              <a:rPr lang="en-GB" sz="1200" dirty="0"/>
              <a:t>X</a:t>
            </a:r>
            <a:r>
              <a:rPr lang="en-GB" sz="1200" baseline="-25000" dirty="0"/>
              <a:t>t-1</a:t>
            </a:r>
          </a:p>
        </p:txBody>
      </p:sp>
      <p:sp>
        <p:nvSpPr>
          <p:cNvPr id="16" name="TextBox 15">
            <a:extLst>
              <a:ext uri="{FF2B5EF4-FFF2-40B4-BE49-F238E27FC236}">
                <a16:creationId xmlns:a16="http://schemas.microsoft.com/office/drawing/2014/main" id="{ECE6086D-7A40-67F6-A136-B408DF5B1B17}"/>
              </a:ext>
            </a:extLst>
          </p:cNvPr>
          <p:cNvSpPr txBox="1"/>
          <p:nvPr/>
        </p:nvSpPr>
        <p:spPr>
          <a:xfrm>
            <a:off x="881069" y="3940834"/>
            <a:ext cx="324163" cy="276999"/>
          </a:xfrm>
          <a:prstGeom prst="rect">
            <a:avLst/>
          </a:prstGeom>
          <a:noFill/>
        </p:spPr>
        <p:txBody>
          <a:bodyPr wrap="square" rtlCol="0">
            <a:spAutoFit/>
          </a:bodyPr>
          <a:lstStyle/>
          <a:p>
            <a:pPr algn="ctr"/>
            <a:r>
              <a:rPr lang="en-GB" sz="1200" dirty="0" err="1"/>
              <a:t>X</a:t>
            </a:r>
            <a:r>
              <a:rPr lang="en-GB" sz="1200" baseline="-25000" dirty="0" err="1"/>
              <a:t>t</a:t>
            </a:r>
            <a:endParaRPr lang="en-GB" sz="1200" baseline="-25000" dirty="0"/>
          </a:p>
        </p:txBody>
      </p:sp>
      <p:sp>
        <p:nvSpPr>
          <p:cNvPr id="17" name="Rounded Rectangle 16">
            <a:extLst>
              <a:ext uri="{FF2B5EF4-FFF2-40B4-BE49-F238E27FC236}">
                <a16:creationId xmlns:a16="http://schemas.microsoft.com/office/drawing/2014/main" id="{40AAC2F4-AAB3-567F-09EA-B36091510B47}"/>
              </a:ext>
            </a:extLst>
          </p:cNvPr>
          <p:cNvSpPr/>
          <p:nvPr/>
        </p:nvSpPr>
        <p:spPr>
          <a:xfrm>
            <a:off x="1828803" y="2549253"/>
            <a:ext cx="1026707" cy="621336"/>
          </a:xfrm>
          <a:prstGeom prst="roundRect">
            <a:avLst>
              <a:gd name="adj" fmla="val 7564"/>
            </a:avLst>
          </a:prstGeom>
          <a:solidFill>
            <a:schemeClr val="accent6">
              <a:lumMod val="40000"/>
              <a:lumOff val="6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Feature Extraction</a:t>
            </a:r>
          </a:p>
        </p:txBody>
      </p:sp>
      <p:graphicFrame>
        <p:nvGraphicFramePr>
          <p:cNvPr id="18" name="Table 17">
            <a:extLst>
              <a:ext uri="{FF2B5EF4-FFF2-40B4-BE49-F238E27FC236}">
                <a16:creationId xmlns:a16="http://schemas.microsoft.com/office/drawing/2014/main" id="{BB1F9E0E-0DC0-F582-5591-2A16A86E2BC1}"/>
              </a:ext>
            </a:extLst>
          </p:cNvPr>
          <p:cNvGraphicFramePr>
            <a:graphicFrameLocks noGrp="1"/>
          </p:cNvGraphicFramePr>
          <p:nvPr>
            <p:extLst>
              <p:ext uri="{D42A27DB-BD31-4B8C-83A1-F6EECF244321}">
                <p14:modId xmlns:p14="http://schemas.microsoft.com/office/powerpoint/2010/main" val="3336268330"/>
              </p:ext>
            </p:extLst>
          </p:nvPr>
        </p:nvGraphicFramePr>
        <p:xfrm>
          <a:off x="3028754" y="2644779"/>
          <a:ext cx="752215" cy="213360"/>
        </p:xfrm>
        <a:graphic>
          <a:graphicData uri="http://schemas.openxmlformats.org/drawingml/2006/table">
            <a:tbl>
              <a:tblPr firstRow="1" bandRow="1">
                <a:tableStyleId>{5C22544A-7EE6-4342-B048-85BDC9FD1C3A}</a:tableStyleId>
              </a:tblPr>
              <a:tblGrid>
                <a:gridCol w="150443">
                  <a:extLst>
                    <a:ext uri="{9D8B030D-6E8A-4147-A177-3AD203B41FA5}">
                      <a16:colId xmlns:a16="http://schemas.microsoft.com/office/drawing/2014/main" val="3448427724"/>
                    </a:ext>
                  </a:extLst>
                </a:gridCol>
                <a:gridCol w="150443">
                  <a:extLst>
                    <a:ext uri="{9D8B030D-6E8A-4147-A177-3AD203B41FA5}">
                      <a16:colId xmlns:a16="http://schemas.microsoft.com/office/drawing/2014/main" val="1358857688"/>
                    </a:ext>
                  </a:extLst>
                </a:gridCol>
                <a:gridCol w="150443">
                  <a:extLst>
                    <a:ext uri="{9D8B030D-6E8A-4147-A177-3AD203B41FA5}">
                      <a16:colId xmlns:a16="http://schemas.microsoft.com/office/drawing/2014/main" val="1337351364"/>
                    </a:ext>
                  </a:extLst>
                </a:gridCol>
                <a:gridCol w="150443">
                  <a:extLst>
                    <a:ext uri="{9D8B030D-6E8A-4147-A177-3AD203B41FA5}">
                      <a16:colId xmlns:a16="http://schemas.microsoft.com/office/drawing/2014/main" val="1482320505"/>
                    </a:ext>
                  </a:extLst>
                </a:gridCol>
                <a:gridCol w="150443">
                  <a:extLst>
                    <a:ext uri="{9D8B030D-6E8A-4147-A177-3AD203B41FA5}">
                      <a16:colId xmlns:a16="http://schemas.microsoft.com/office/drawing/2014/main" val="3493999552"/>
                    </a:ext>
                  </a:extLst>
                </a:gridCol>
              </a:tblGrid>
              <a:tr h="97145">
                <a:tc>
                  <a:txBody>
                    <a:bodyPr/>
                    <a:lstStyle/>
                    <a:p>
                      <a:endParaRPr lang="en-GB"/>
                    </a:p>
                  </a:txBody>
                  <a:tcPr marL="0" marR="0" marT="0" marB="0"/>
                </a:tc>
                <a:tc>
                  <a:txBody>
                    <a:bodyPr/>
                    <a:lstStyle/>
                    <a:p>
                      <a:endParaRPr lang="en-GB" dirty="0"/>
                    </a:p>
                  </a:txBody>
                  <a:tcPr marL="0" marR="0" marT="0" marB="0">
                    <a:solidFill>
                      <a:schemeClr val="accent2">
                        <a:lumMod val="75000"/>
                      </a:schemeClr>
                    </a:solidFill>
                  </a:tcPr>
                </a:tc>
                <a:tc>
                  <a:txBody>
                    <a:bodyPr/>
                    <a:lstStyle/>
                    <a:p>
                      <a:endParaRPr lang="en-GB" dirty="0"/>
                    </a:p>
                  </a:txBody>
                  <a:tcPr marL="0" marR="0" marT="0" marB="0">
                    <a:solidFill>
                      <a:srgbClr val="002060"/>
                    </a:solidFill>
                  </a:tcPr>
                </a:tc>
                <a:tc>
                  <a:txBody>
                    <a:bodyPr/>
                    <a:lstStyle/>
                    <a:p>
                      <a:endParaRPr lang="en-GB" dirty="0"/>
                    </a:p>
                  </a:txBody>
                  <a:tcPr marL="0" marR="0" marT="0" marB="0">
                    <a:solidFill>
                      <a:srgbClr val="7030A0"/>
                    </a:solidFill>
                  </a:tcPr>
                </a:tc>
                <a:tc>
                  <a:txBody>
                    <a:bodyPr/>
                    <a:lstStyle/>
                    <a:p>
                      <a:endParaRPr lang="en-GB" dirty="0"/>
                    </a:p>
                  </a:txBody>
                  <a:tcPr marL="0" marR="0" marT="0" marB="0">
                    <a:solidFill>
                      <a:srgbClr val="FFC000"/>
                    </a:solidFill>
                  </a:tcPr>
                </a:tc>
                <a:extLst>
                  <a:ext uri="{0D108BD9-81ED-4DB2-BD59-A6C34878D82A}">
                    <a16:rowId xmlns:a16="http://schemas.microsoft.com/office/drawing/2014/main" val="319392797"/>
                  </a:ext>
                </a:extLst>
              </a:tr>
            </a:tbl>
          </a:graphicData>
        </a:graphic>
      </p:graphicFrame>
      <p:graphicFrame>
        <p:nvGraphicFramePr>
          <p:cNvPr id="19" name="Table 18">
            <a:extLst>
              <a:ext uri="{FF2B5EF4-FFF2-40B4-BE49-F238E27FC236}">
                <a16:creationId xmlns:a16="http://schemas.microsoft.com/office/drawing/2014/main" id="{BBDAFF42-39FE-4D4A-DAF7-532AF6E5903C}"/>
              </a:ext>
            </a:extLst>
          </p:cNvPr>
          <p:cNvGraphicFramePr>
            <a:graphicFrameLocks noGrp="1"/>
          </p:cNvGraphicFramePr>
          <p:nvPr>
            <p:extLst>
              <p:ext uri="{D42A27DB-BD31-4B8C-83A1-F6EECF244321}">
                <p14:modId xmlns:p14="http://schemas.microsoft.com/office/powerpoint/2010/main" val="770577850"/>
              </p:ext>
            </p:extLst>
          </p:nvPr>
        </p:nvGraphicFramePr>
        <p:xfrm>
          <a:off x="3028754" y="2865562"/>
          <a:ext cx="752215" cy="213360"/>
        </p:xfrm>
        <a:graphic>
          <a:graphicData uri="http://schemas.openxmlformats.org/drawingml/2006/table">
            <a:tbl>
              <a:tblPr firstRow="1" bandRow="1">
                <a:tableStyleId>{5C22544A-7EE6-4342-B048-85BDC9FD1C3A}</a:tableStyleId>
              </a:tblPr>
              <a:tblGrid>
                <a:gridCol w="150443">
                  <a:extLst>
                    <a:ext uri="{9D8B030D-6E8A-4147-A177-3AD203B41FA5}">
                      <a16:colId xmlns:a16="http://schemas.microsoft.com/office/drawing/2014/main" val="3448427724"/>
                    </a:ext>
                  </a:extLst>
                </a:gridCol>
                <a:gridCol w="150443">
                  <a:extLst>
                    <a:ext uri="{9D8B030D-6E8A-4147-A177-3AD203B41FA5}">
                      <a16:colId xmlns:a16="http://schemas.microsoft.com/office/drawing/2014/main" val="1358857688"/>
                    </a:ext>
                  </a:extLst>
                </a:gridCol>
                <a:gridCol w="150443">
                  <a:extLst>
                    <a:ext uri="{9D8B030D-6E8A-4147-A177-3AD203B41FA5}">
                      <a16:colId xmlns:a16="http://schemas.microsoft.com/office/drawing/2014/main" val="1337351364"/>
                    </a:ext>
                  </a:extLst>
                </a:gridCol>
                <a:gridCol w="150443">
                  <a:extLst>
                    <a:ext uri="{9D8B030D-6E8A-4147-A177-3AD203B41FA5}">
                      <a16:colId xmlns:a16="http://schemas.microsoft.com/office/drawing/2014/main" val="1482320505"/>
                    </a:ext>
                  </a:extLst>
                </a:gridCol>
                <a:gridCol w="150443">
                  <a:extLst>
                    <a:ext uri="{9D8B030D-6E8A-4147-A177-3AD203B41FA5}">
                      <a16:colId xmlns:a16="http://schemas.microsoft.com/office/drawing/2014/main" val="3493999552"/>
                    </a:ext>
                  </a:extLst>
                </a:gridCol>
              </a:tblGrid>
              <a:tr h="97145">
                <a:tc>
                  <a:txBody>
                    <a:bodyPr/>
                    <a:lstStyle/>
                    <a:p>
                      <a:endParaRPr lang="en-GB" dirty="0"/>
                    </a:p>
                  </a:txBody>
                  <a:tcPr marL="0" marR="0" marT="0" marB="0">
                    <a:solidFill>
                      <a:schemeClr val="accent1">
                        <a:lumMod val="60000"/>
                        <a:lumOff val="40000"/>
                      </a:schemeClr>
                    </a:solidFill>
                  </a:tcPr>
                </a:tc>
                <a:tc>
                  <a:txBody>
                    <a:bodyPr/>
                    <a:lstStyle/>
                    <a:p>
                      <a:endParaRPr lang="en-GB" dirty="0"/>
                    </a:p>
                  </a:txBody>
                  <a:tcPr marL="0" marR="0" marT="0" marB="0">
                    <a:solidFill>
                      <a:schemeClr val="accent2">
                        <a:lumMod val="60000"/>
                        <a:lumOff val="40000"/>
                      </a:schemeClr>
                    </a:solidFill>
                  </a:tcPr>
                </a:tc>
                <a:tc>
                  <a:txBody>
                    <a:bodyPr/>
                    <a:lstStyle/>
                    <a:p>
                      <a:endParaRPr lang="en-GB" dirty="0"/>
                    </a:p>
                  </a:txBody>
                  <a:tcPr marL="0" marR="0" marT="0" marB="0">
                    <a:solidFill>
                      <a:schemeClr val="bg2">
                        <a:lumMod val="75000"/>
                      </a:schemeClr>
                    </a:solidFill>
                  </a:tcPr>
                </a:tc>
                <a:tc>
                  <a:txBody>
                    <a:bodyPr/>
                    <a:lstStyle/>
                    <a:p>
                      <a:endParaRPr lang="en-GB" dirty="0"/>
                    </a:p>
                  </a:txBody>
                  <a:tcPr marL="0" marR="0" marT="0" marB="0">
                    <a:solidFill>
                      <a:schemeClr val="accent6">
                        <a:lumMod val="40000"/>
                        <a:lumOff val="60000"/>
                      </a:schemeClr>
                    </a:solidFill>
                  </a:tcPr>
                </a:tc>
                <a:tc>
                  <a:txBody>
                    <a:bodyPr/>
                    <a:lstStyle/>
                    <a:p>
                      <a:endParaRPr lang="en-GB" dirty="0"/>
                    </a:p>
                  </a:txBody>
                  <a:tcPr marL="0" marR="0" marT="0" marB="0">
                    <a:solidFill>
                      <a:schemeClr val="tx2">
                        <a:lumMod val="25000"/>
                      </a:schemeClr>
                    </a:solidFill>
                  </a:tcPr>
                </a:tc>
                <a:extLst>
                  <a:ext uri="{0D108BD9-81ED-4DB2-BD59-A6C34878D82A}">
                    <a16:rowId xmlns:a16="http://schemas.microsoft.com/office/drawing/2014/main" val="319392797"/>
                  </a:ext>
                </a:extLst>
              </a:tr>
            </a:tbl>
          </a:graphicData>
        </a:graphic>
      </p:graphicFrame>
      <p:sp>
        <p:nvSpPr>
          <p:cNvPr id="20" name="TextBox 19">
            <a:extLst>
              <a:ext uri="{FF2B5EF4-FFF2-40B4-BE49-F238E27FC236}">
                <a16:creationId xmlns:a16="http://schemas.microsoft.com/office/drawing/2014/main" id="{20AD5E26-0CB1-D10B-927B-884F565EE6B3}"/>
              </a:ext>
            </a:extLst>
          </p:cNvPr>
          <p:cNvSpPr txBox="1"/>
          <p:nvPr/>
        </p:nvSpPr>
        <p:spPr>
          <a:xfrm>
            <a:off x="3764015" y="2640766"/>
            <a:ext cx="832386" cy="215444"/>
          </a:xfrm>
          <a:prstGeom prst="rect">
            <a:avLst/>
          </a:prstGeom>
          <a:noFill/>
        </p:spPr>
        <p:txBody>
          <a:bodyPr wrap="square">
            <a:spAutoFit/>
          </a:bodyPr>
          <a:lstStyle/>
          <a:p>
            <a:pPr algn="ctr"/>
            <a:r>
              <a:rPr lang="en-GB" sz="800" dirty="0">
                <a:solidFill>
                  <a:schemeClr val="tx1"/>
                </a:solidFill>
              </a:rPr>
              <a:t>Feature (X</a:t>
            </a:r>
            <a:r>
              <a:rPr lang="en-GB" sz="800" baseline="-25000" dirty="0">
                <a:solidFill>
                  <a:schemeClr val="tx1"/>
                </a:solidFill>
              </a:rPr>
              <a:t>t-1</a:t>
            </a:r>
            <a:r>
              <a:rPr lang="en-GB" sz="800" dirty="0">
                <a:solidFill>
                  <a:schemeClr val="tx1"/>
                </a:solidFill>
              </a:rPr>
              <a:t>)</a:t>
            </a:r>
          </a:p>
        </p:txBody>
      </p:sp>
      <p:sp>
        <p:nvSpPr>
          <p:cNvPr id="21" name="TextBox 20">
            <a:extLst>
              <a:ext uri="{FF2B5EF4-FFF2-40B4-BE49-F238E27FC236}">
                <a16:creationId xmlns:a16="http://schemas.microsoft.com/office/drawing/2014/main" id="{0F1C1282-7146-D4EC-010A-D6223BAF2230}"/>
              </a:ext>
            </a:extLst>
          </p:cNvPr>
          <p:cNvSpPr txBox="1"/>
          <p:nvPr/>
        </p:nvSpPr>
        <p:spPr>
          <a:xfrm>
            <a:off x="3745353" y="2859921"/>
            <a:ext cx="832386" cy="215444"/>
          </a:xfrm>
          <a:prstGeom prst="rect">
            <a:avLst/>
          </a:prstGeom>
          <a:noFill/>
        </p:spPr>
        <p:txBody>
          <a:bodyPr wrap="square">
            <a:spAutoFit/>
          </a:bodyPr>
          <a:lstStyle/>
          <a:p>
            <a:pPr algn="ctr"/>
            <a:r>
              <a:rPr lang="en-GB" sz="800" dirty="0">
                <a:solidFill>
                  <a:schemeClr val="tx1"/>
                </a:solidFill>
              </a:rPr>
              <a:t>Feature (</a:t>
            </a:r>
            <a:r>
              <a:rPr lang="en-GB" sz="800" dirty="0" err="1">
                <a:solidFill>
                  <a:schemeClr val="tx1"/>
                </a:solidFill>
              </a:rPr>
              <a:t>X</a:t>
            </a:r>
            <a:r>
              <a:rPr lang="en-GB" sz="800" baseline="-25000" dirty="0" err="1">
                <a:solidFill>
                  <a:schemeClr val="tx1"/>
                </a:solidFill>
              </a:rPr>
              <a:t>t</a:t>
            </a:r>
            <a:r>
              <a:rPr lang="en-GB" sz="800" dirty="0">
                <a:solidFill>
                  <a:schemeClr val="tx1"/>
                </a:solidFill>
              </a:rPr>
              <a:t>)</a:t>
            </a:r>
          </a:p>
        </p:txBody>
      </p:sp>
      <p:sp>
        <p:nvSpPr>
          <p:cNvPr id="22" name="Rounded Rectangle 21">
            <a:extLst>
              <a:ext uri="{FF2B5EF4-FFF2-40B4-BE49-F238E27FC236}">
                <a16:creationId xmlns:a16="http://schemas.microsoft.com/office/drawing/2014/main" id="{8B461EBB-7DD1-3799-2C43-AC49C1D89696}"/>
              </a:ext>
            </a:extLst>
          </p:cNvPr>
          <p:cNvSpPr/>
          <p:nvPr/>
        </p:nvSpPr>
        <p:spPr>
          <a:xfrm>
            <a:off x="2844939" y="829812"/>
            <a:ext cx="1207836" cy="1534439"/>
          </a:xfrm>
          <a:prstGeom prst="roundRect">
            <a:avLst>
              <a:gd name="adj" fmla="val 3100"/>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23" name="Rounded Rectangle 22">
            <a:extLst>
              <a:ext uri="{FF2B5EF4-FFF2-40B4-BE49-F238E27FC236}">
                <a16:creationId xmlns:a16="http://schemas.microsoft.com/office/drawing/2014/main" id="{920C4759-750A-4CBB-C519-53489B335A71}"/>
              </a:ext>
            </a:extLst>
          </p:cNvPr>
          <p:cNvSpPr/>
          <p:nvPr/>
        </p:nvSpPr>
        <p:spPr>
          <a:xfrm>
            <a:off x="2988435" y="2549253"/>
            <a:ext cx="832386" cy="621336"/>
          </a:xfrm>
          <a:prstGeom prst="roundRect">
            <a:avLst>
              <a:gd name="adj" fmla="val 3100"/>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cxnSp>
        <p:nvCxnSpPr>
          <p:cNvPr id="24" name="Straight Arrow Connector 23">
            <a:extLst>
              <a:ext uri="{FF2B5EF4-FFF2-40B4-BE49-F238E27FC236}">
                <a16:creationId xmlns:a16="http://schemas.microsoft.com/office/drawing/2014/main" id="{C49D6010-A3F2-0530-32A1-FAD0E540E934}"/>
              </a:ext>
            </a:extLst>
          </p:cNvPr>
          <p:cNvCxnSpPr>
            <a:cxnSpLocks/>
            <a:stCxn id="18" idx="0"/>
          </p:cNvCxnSpPr>
          <p:nvPr/>
        </p:nvCxnSpPr>
        <p:spPr>
          <a:xfrm flipV="1">
            <a:off x="3404861" y="2323653"/>
            <a:ext cx="0" cy="321126"/>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1B17C8-9813-40AF-705A-379ED69F316F}"/>
              </a:ext>
            </a:extLst>
          </p:cNvPr>
          <p:cNvPicPr>
            <a:picLocks noChangeAspect="1"/>
          </p:cNvPicPr>
          <p:nvPr/>
        </p:nvPicPr>
        <p:blipFill>
          <a:blip r:embed="rId4"/>
          <a:srcRect t="9628"/>
          <a:stretch/>
        </p:blipFill>
        <p:spPr>
          <a:xfrm>
            <a:off x="2894302" y="887972"/>
            <a:ext cx="1158472" cy="1398970"/>
          </a:xfrm>
          <a:prstGeom prst="rect">
            <a:avLst/>
          </a:prstGeom>
        </p:spPr>
      </p:pic>
      <p:pic>
        <p:nvPicPr>
          <p:cNvPr id="28" name="Picture 27">
            <a:extLst>
              <a:ext uri="{FF2B5EF4-FFF2-40B4-BE49-F238E27FC236}">
                <a16:creationId xmlns:a16="http://schemas.microsoft.com/office/drawing/2014/main" id="{FF7BAA8C-6F63-6F89-4C24-5502BDCDA346}"/>
              </a:ext>
            </a:extLst>
          </p:cNvPr>
          <p:cNvPicPr>
            <a:picLocks noChangeAspect="1"/>
          </p:cNvPicPr>
          <p:nvPr/>
        </p:nvPicPr>
        <p:blipFill>
          <a:blip r:embed="rId5"/>
          <a:stretch>
            <a:fillRect/>
          </a:stretch>
        </p:blipFill>
        <p:spPr>
          <a:xfrm>
            <a:off x="5698239" y="1769403"/>
            <a:ext cx="3031089" cy="802347"/>
          </a:xfrm>
          <a:prstGeom prst="rect">
            <a:avLst/>
          </a:prstGeom>
        </p:spPr>
      </p:pic>
      <p:grpSp>
        <p:nvGrpSpPr>
          <p:cNvPr id="33" name="Group 32">
            <a:extLst>
              <a:ext uri="{FF2B5EF4-FFF2-40B4-BE49-F238E27FC236}">
                <a16:creationId xmlns:a16="http://schemas.microsoft.com/office/drawing/2014/main" id="{640CB6EF-B1D8-85D5-2365-D64037D58BBD}"/>
              </a:ext>
            </a:extLst>
          </p:cNvPr>
          <p:cNvGrpSpPr/>
          <p:nvPr/>
        </p:nvGrpSpPr>
        <p:grpSpPr>
          <a:xfrm>
            <a:off x="5740876" y="1209887"/>
            <a:ext cx="2464980" cy="494582"/>
            <a:chOff x="5740876" y="1209887"/>
            <a:chExt cx="2464980" cy="494582"/>
          </a:xfrm>
        </p:grpSpPr>
        <p:pic>
          <p:nvPicPr>
            <p:cNvPr id="29" name="Picture 28">
              <a:extLst>
                <a:ext uri="{FF2B5EF4-FFF2-40B4-BE49-F238E27FC236}">
                  <a16:creationId xmlns:a16="http://schemas.microsoft.com/office/drawing/2014/main" id="{268488BC-036C-636D-4DDC-88723296108B}"/>
                </a:ext>
              </a:extLst>
            </p:cNvPr>
            <p:cNvPicPr>
              <a:picLocks noChangeAspect="1"/>
            </p:cNvPicPr>
            <p:nvPr/>
          </p:nvPicPr>
          <p:blipFill>
            <a:blip r:embed="rId6"/>
            <a:srcRect l="32707" t="45678"/>
            <a:stretch/>
          </p:blipFill>
          <p:spPr>
            <a:xfrm>
              <a:off x="5808221" y="1470445"/>
              <a:ext cx="2191847" cy="234024"/>
            </a:xfrm>
            <a:prstGeom prst="rect">
              <a:avLst/>
            </a:prstGeom>
          </p:spPr>
        </p:pic>
        <p:pic>
          <p:nvPicPr>
            <p:cNvPr id="30" name="Picture 29">
              <a:extLst>
                <a:ext uri="{FF2B5EF4-FFF2-40B4-BE49-F238E27FC236}">
                  <a16:creationId xmlns:a16="http://schemas.microsoft.com/office/drawing/2014/main" id="{BC3D2BAE-D54E-68B4-C5DC-7B59CEEBFCEA}"/>
                </a:ext>
              </a:extLst>
            </p:cNvPr>
            <p:cNvPicPr>
              <a:picLocks noChangeAspect="1"/>
            </p:cNvPicPr>
            <p:nvPr/>
          </p:nvPicPr>
          <p:blipFill>
            <a:blip r:embed="rId7"/>
            <a:stretch>
              <a:fillRect/>
            </a:stretch>
          </p:blipFill>
          <p:spPr>
            <a:xfrm>
              <a:off x="5740876" y="1209887"/>
              <a:ext cx="2464980" cy="220087"/>
            </a:xfrm>
            <a:prstGeom prst="rect">
              <a:avLst/>
            </a:prstGeom>
          </p:spPr>
        </p:pic>
      </p:grpSp>
      <p:pic>
        <p:nvPicPr>
          <p:cNvPr id="31" name="Picture 30">
            <a:extLst>
              <a:ext uri="{FF2B5EF4-FFF2-40B4-BE49-F238E27FC236}">
                <a16:creationId xmlns:a16="http://schemas.microsoft.com/office/drawing/2014/main" id="{51FFF7A1-AE6A-878F-F795-4196488D986D}"/>
              </a:ext>
            </a:extLst>
          </p:cNvPr>
          <p:cNvPicPr>
            <a:picLocks noChangeAspect="1"/>
          </p:cNvPicPr>
          <p:nvPr/>
        </p:nvPicPr>
        <p:blipFill>
          <a:blip r:embed="rId8"/>
          <a:stretch>
            <a:fillRect/>
          </a:stretch>
        </p:blipFill>
        <p:spPr>
          <a:xfrm>
            <a:off x="5698239" y="2748488"/>
            <a:ext cx="3445761" cy="707078"/>
          </a:xfrm>
          <a:prstGeom prst="rect">
            <a:avLst/>
          </a:prstGeom>
        </p:spPr>
      </p:pic>
      <p:pic>
        <p:nvPicPr>
          <p:cNvPr id="32" name="Picture 31">
            <a:extLst>
              <a:ext uri="{FF2B5EF4-FFF2-40B4-BE49-F238E27FC236}">
                <a16:creationId xmlns:a16="http://schemas.microsoft.com/office/drawing/2014/main" id="{D29415BC-5407-34BF-7982-6DC069B56969}"/>
              </a:ext>
            </a:extLst>
          </p:cNvPr>
          <p:cNvPicPr>
            <a:picLocks noChangeAspect="1"/>
          </p:cNvPicPr>
          <p:nvPr/>
        </p:nvPicPr>
        <p:blipFill>
          <a:blip r:embed="rId9"/>
          <a:stretch>
            <a:fillRect/>
          </a:stretch>
        </p:blipFill>
        <p:spPr>
          <a:xfrm>
            <a:off x="5698239" y="3611299"/>
            <a:ext cx="3225360" cy="936067"/>
          </a:xfrm>
          <a:prstGeom prst="rect">
            <a:avLst/>
          </a:prstGeom>
        </p:spPr>
      </p:pic>
    </p:spTree>
    <p:extLst>
      <p:ext uri="{BB962C8B-B14F-4D97-AF65-F5344CB8AC3E}">
        <p14:creationId xmlns:p14="http://schemas.microsoft.com/office/powerpoint/2010/main" val="361914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2E73422E-18BC-7E89-2299-8EB818DDFF32}"/>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6CAD7E5A-D7CE-34AF-DE7B-B40904493C6F}"/>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Pros and Cons of Multi-Head Attention</a:t>
            </a:r>
          </a:p>
        </p:txBody>
      </p:sp>
      <p:sp>
        <p:nvSpPr>
          <p:cNvPr id="3" name="TextBox 2">
            <a:extLst>
              <a:ext uri="{FF2B5EF4-FFF2-40B4-BE49-F238E27FC236}">
                <a16:creationId xmlns:a16="http://schemas.microsoft.com/office/drawing/2014/main" id="{9A62BBD4-70F3-7C40-B32E-1A90AEAC7335}"/>
              </a:ext>
            </a:extLst>
          </p:cNvPr>
          <p:cNvSpPr txBox="1"/>
          <p:nvPr/>
        </p:nvSpPr>
        <p:spPr>
          <a:xfrm>
            <a:off x="863504" y="1240590"/>
            <a:ext cx="6442364" cy="1345048"/>
          </a:xfrm>
          <a:prstGeom prst="rect">
            <a:avLst/>
          </a:prstGeom>
          <a:noFill/>
        </p:spPr>
        <p:txBody>
          <a:bodyPr wrap="square">
            <a:spAutoFit/>
          </a:bodyPr>
          <a:lstStyle/>
          <a:p>
            <a:pPr>
              <a:lnSpc>
                <a:spcPct val="150000"/>
              </a:lnSpc>
            </a:pPr>
            <a:r>
              <a:rPr lang="en-GB" b="1" dirty="0"/>
              <a:t>Pros:</a:t>
            </a:r>
          </a:p>
          <a:p>
            <a:pPr marL="285750" indent="-285750">
              <a:lnSpc>
                <a:spcPct val="150000"/>
              </a:lnSpc>
              <a:buFont typeface="Wingdings" pitchFamily="2" charset="2"/>
              <a:buChar char="ü"/>
            </a:pPr>
            <a:r>
              <a:rPr lang="en-GB" dirty="0"/>
              <a:t>Captures Multi-Scale Spatial Dependencies </a:t>
            </a:r>
          </a:p>
          <a:p>
            <a:pPr marL="285750" indent="-285750">
              <a:lnSpc>
                <a:spcPct val="150000"/>
              </a:lnSpc>
              <a:buFont typeface="Wingdings" pitchFamily="2" charset="2"/>
              <a:buChar char="ü"/>
            </a:pPr>
            <a:r>
              <a:rPr lang="en-GB" dirty="0"/>
              <a:t>Long-Range Feature Learning </a:t>
            </a:r>
          </a:p>
          <a:p>
            <a:pPr marL="285750" indent="-285750">
              <a:lnSpc>
                <a:spcPct val="150000"/>
              </a:lnSpc>
              <a:buFont typeface="Wingdings" pitchFamily="2" charset="2"/>
              <a:buChar char="ü"/>
            </a:pPr>
            <a:r>
              <a:rPr lang="en-GB" dirty="0"/>
              <a:t>Parallel Computation</a:t>
            </a:r>
          </a:p>
        </p:txBody>
      </p:sp>
      <p:sp>
        <p:nvSpPr>
          <p:cNvPr id="5" name="TextBox 4">
            <a:extLst>
              <a:ext uri="{FF2B5EF4-FFF2-40B4-BE49-F238E27FC236}">
                <a16:creationId xmlns:a16="http://schemas.microsoft.com/office/drawing/2014/main" id="{82A253FA-E6E1-52C3-1549-3984CA662CA5}"/>
              </a:ext>
            </a:extLst>
          </p:cNvPr>
          <p:cNvSpPr txBox="1"/>
          <p:nvPr/>
        </p:nvSpPr>
        <p:spPr>
          <a:xfrm>
            <a:off x="863504" y="2946905"/>
            <a:ext cx="4091050" cy="1345048"/>
          </a:xfrm>
          <a:prstGeom prst="rect">
            <a:avLst/>
          </a:prstGeom>
          <a:noFill/>
        </p:spPr>
        <p:txBody>
          <a:bodyPr wrap="square">
            <a:spAutoFit/>
          </a:bodyPr>
          <a:lstStyle/>
          <a:p>
            <a:pPr>
              <a:lnSpc>
                <a:spcPct val="150000"/>
              </a:lnSpc>
            </a:pPr>
            <a:r>
              <a:rPr lang="en-GB" b="1" dirty="0"/>
              <a:t>Cons:</a:t>
            </a:r>
          </a:p>
          <a:p>
            <a:pPr marL="285750" indent="-285750">
              <a:lnSpc>
                <a:spcPct val="150000"/>
              </a:lnSpc>
              <a:buFont typeface="Wingdings" pitchFamily="2" charset="2"/>
              <a:buChar char="ü"/>
            </a:pPr>
            <a:r>
              <a:rPr lang="en-GB" dirty="0"/>
              <a:t>Memory-Intensive</a:t>
            </a:r>
          </a:p>
          <a:p>
            <a:pPr marL="285750" indent="-285750">
              <a:lnSpc>
                <a:spcPct val="150000"/>
              </a:lnSpc>
              <a:buFont typeface="Wingdings" pitchFamily="2" charset="2"/>
              <a:buChar char="ü"/>
            </a:pPr>
            <a:r>
              <a:rPr lang="en-GB" dirty="0"/>
              <a:t>Heavy Inference Time </a:t>
            </a:r>
          </a:p>
          <a:p>
            <a:pPr marL="285750" indent="-285750">
              <a:lnSpc>
                <a:spcPct val="150000"/>
              </a:lnSpc>
              <a:buFont typeface="Wingdings" pitchFamily="2" charset="2"/>
              <a:buChar char="ü"/>
            </a:pPr>
            <a:r>
              <a:rPr lang="en-GB" dirty="0"/>
              <a:t>Harder to Interpret</a:t>
            </a:r>
          </a:p>
        </p:txBody>
      </p:sp>
    </p:spTree>
    <p:extLst>
      <p:ext uri="{BB962C8B-B14F-4D97-AF65-F5344CB8AC3E}">
        <p14:creationId xmlns:p14="http://schemas.microsoft.com/office/powerpoint/2010/main" val="278738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4"/>
        <p:cNvGrpSpPr/>
        <p:nvPr/>
      </p:nvGrpSpPr>
      <p:grpSpPr>
        <a:xfrm>
          <a:off x="0" y="0"/>
          <a:ext cx="0" cy="0"/>
          <a:chOff x="0" y="0"/>
          <a:chExt cx="0" cy="0"/>
        </a:xfrm>
      </p:grpSpPr>
      <p:sp>
        <p:nvSpPr>
          <p:cNvPr id="115" name="Google Shape;115;p23"/>
          <p:cNvSpPr txBox="1">
            <a:spLocks noGrp="1"/>
          </p:cNvSpPr>
          <p:nvPr>
            <p:ph type="body" idx="2"/>
          </p:nvPr>
        </p:nvSpPr>
        <p:spPr>
          <a:xfrm>
            <a:off x="216000" y="164724"/>
            <a:ext cx="6745500" cy="2931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1200"/>
              </a:spcAft>
              <a:buNone/>
            </a:pPr>
            <a:r>
              <a:rPr lang="en" sz="2800" dirty="0"/>
              <a:t>Benefits of Longitudinal Data</a:t>
            </a:r>
            <a:endParaRPr sz="2800" dirty="0"/>
          </a:p>
        </p:txBody>
      </p:sp>
      <p:sp>
        <p:nvSpPr>
          <p:cNvPr id="116" name="Google Shape;116;p23"/>
          <p:cNvSpPr txBox="1"/>
          <p:nvPr/>
        </p:nvSpPr>
        <p:spPr>
          <a:xfrm>
            <a:off x="279571" y="1254765"/>
            <a:ext cx="3967689" cy="2975403"/>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1"/>
              </a:buClr>
              <a:buSzPts val="1800"/>
              <a:buChar char="●"/>
            </a:pPr>
            <a:r>
              <a:rPr lang="en-GB" sz="1800" dirty="0">
                <a:solidFill>
                  <a:schemeClr val="dk1"/>
                </a:solidFill>
              </a:rPr>
              <a:t>Captures Temporal Changes</a:t>
            </a:r>
          </a:p>
          <a:p>
            <a:pPr marL="457200" lvl="0" indent="-342900" algn="l" rtl="0">
              <a:lnSpc>
                <a:spcPct val="115000"/>
              </a:lnSpc>
              <a:spcBef>
                <a:spcPts val="0"/>
              </a:spcBef>
              <a:spcAft>
                <a:spcPts val="0"/>
              </a:spcAft>
              <a:buClr>
                <a:schemeClr val="dk1"/>
              </a:buClr>
              <a:buSzPts val="1800"/>
              <a:buChar char="●"/>
            </a:pPr>
            <a:endParaRPr lang="en-GB"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800" dirty="0">
                <a:solidFill>
                  <a:schemeClr val="dk1"/>
                </a:solidFill>
              </a:rPr>
              <a:t>Establishes Causality</a:t>
            </a:r>
          </a:p>
          <a:p>
            <a:pPr marL="457200" lvl="0" indent="-342900" algn="l" rtl="0">
              <a:lnSpc>
                <a:spcPct val="115000"/>
              </a:lnSpc>
              <a:spcBef>
                <a:spcPts val="0"/>
              </a:spcBef>
              <a:spcAft>
                <a:spcPts val="0"/>
              </a:spcAft>
              <a:buClr>
                <a:schemeClr val="dk1"/>
              </a:buClr>
              <a:buSzPts val="1800"/>
              <a:buChar char="●"/>
            </a:pP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800" dirty="0">
                <a:solidFill>
                  <a:schemeClr val="dk1"/>
                </a:solidFill>
              </a:rPr>
              <a:t>Reduces Cohort Effects</a:t>
            </a:r>
          </a:p>
          <a:p>
            <a:pPr marL="457200" lvl="0" indent="-342900" algn="l" rtl="0">
              <a:lnSpc>
                <a:spcPct val="115000"/>
              </a:lnSpc>
              <a:spcBef>
                <a:spcPts val="0"/>
              </a:spcBef>
              <a:spcAft>
                <a:spcPts val="0"/>
              </a:spcAft>
              <a:buClr>
                <a:schemeClr val="dk1"/>
              </a:buClr>
              <a:buSzPts val="1800"/>
              <a:buChar char="●"/>
            </a:pP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800" dirty="0">
                <a:solidFill>
                  <a:schemeClr val="dk1"/>
                </a:solidFill>
              </a:rPr>
              <a:t>Enhances Predictive </a:t>
            </a:r>
            <a:r>
              <a:rPr lang="en-GB" sz="1800" dirty="0" err="1">
                <a:solidFill>
                  <a:schemeClr val="dk1"/>
                </a:solidFill>
              </a:rPr>
              <a:t>Modeling</a:t>
            </a:r>
            <a:endParaRPr lang="en-GB" sz="1800" dirty="0">
              <a:solidFill>
                <a:schemeClr val="dk1"/>
              </a:solidFill>
            </a:endParaRPr>
          </a:p>
          <a:p>
            <a:pPr marL="457200" lvl="0" indent="-342900" algn="l" rtl="0">
              <a:lnSpc>
                <a:spcPct val="115000"/>
              </a:lnSpc>
              <a:spcBef>
                <a:spcPts val="0"/>
              </a:spcBef>
              <a:spcAft>
                <a:spcPts val="0"/>
              </a:spcAft>
              <a:buClr>
                <a:schemeClr val="dk1"/>
              </a:buClr>
              <a:buSzPts val="1800"/>
              <a:buChar char="●"/>
            </a:pPr>
            <a:endParaRPr lang="en-GB"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GB" sz="1800" dirty="0">
                <a:solidFill>
                  <a:schemeClr val="dk1"/>
                </a:solidFill>
              </a:rPr>
              <a:t>Provides Insights into Variability</a:t>
            </a:r>
            <a:endParaRPr sz="1800" dirty="0">
              <a:solidFill>
                <a:schemeClr val="dk1"/>
              </a:solidFill>
            </a:endParaRPr>
          </a:p>
        </p:txBody>
      </p:sp>
      <p:pic>
        <p:nvPicPr>
          <p:cNvPr id="2" name="Picture 2" descr="Imaging Techniques in Alzheimer's Disease: A Review of Applications in  Early Diagnosis and Longitudinal Monitoring">
            <a:extLst>
              <a:ext uri="{FF2B5EF4-FFF2-40B4-BE49-F238E27FC236}">
                <a16:creationId xmlns:a16="http://schemas.microsoft.com/office/drawing/2014/main" id="{EDE26C30-7316-9ED4-C51D-51A1EACD07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13"/>
          <a:stretch/>
        </p:blipFill>
        <p:spPr bwMode="auto">
          <a:xfrm>
            <a:off x="5205177" y="2742466"/>
            <a:ext cx="3150548" cy="13714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02635A2-C7F5-BB02-89AA-F64FCBC14705}"/>
              </a:ext>
            </a:extLst>
          </p:cNvPr>
          <p:cNvPicPr>
            <a:picLocks noChangeAspect="1"/>
          </p:cNvPicPr>
          <p:nvPr/>
        </p:nvPicPr>
        <p:blipFill>
          <a:blip r:embed="rId4"/>
          <a:stretch>
            <a:fillRect/>
          </a:stretch>
        </p:blipFill>
        <p:spPr>
          <a:xfrm>
            <a:off x="5168610" y="1537484"/>
            <a:ext cx="3187115" cy="103426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CCF10AA-7F4F-868A-449F-C18712DFC7FB}"/>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C23C1DBA-CE7D-F0F9-A46B-0C9C8F1AFF2D}"/>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State Space Model (SSM) [Mamba]</a:t>
            </a:r>
          </a:p>
        </p:txBody>
      </p:sp>
      <p:pic>
        <p:nvPicPr>
          <p:cNvPr id="2" name="Picture 1">
            <a:extLst>
              <a:ext uri="{FF2B5EF4-FFF2-40B4-BE49-F238E27FC236}">
                <a16:creationId xmlns:a16="http://schemas.microsoft.com/office/drawing/2014/main" id="{81BB42F6-6C24-39E1-3543-549E6B7E12F3}"/>
              </a:ext>
            </a:extLst>
          </p:cNvPr>
          <p:cNvPicPr>
            <a:picLocks noChangeAspect="1"/>
          </p:cNvPicPr>
          <p:nvPr/>
        </p:nvPicPr>
        <p:blipFill>
          <a:blip r:embed="rId3"/>
          <a:stretch>
            <a:fillRect/>
          </a:stretch>
        </p:blipFill>
        <p:spPr>
          <a:xfrm>
            <a:off x="685800" y="1751382"/>
            <a:ext cx="7772400" cy="2343463"/>
          </a:xfrm>
          <a:prstGeom prst="rect">
            <a:avLst/>
          </a:prstGeom>
        </p:spPr>
      </p:pic>
    </p:spTree>
    <p:extLst>
      <p:ext uri="{BB962C8B-B14F-4D97-AF65-F5344CB8AC3E}">
        <p14:creationId xmlns:p14="http://schemas.microsoft.com/office/powerpoint/2010/main" val="776220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89A3C68-8ED7-57D6-AD7E-5FBFE16598C2}"/>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A3BA69A4-3F3F-C1B6-7681-32D6D4631FF8}"/>
              </a:ext>
            </a:extLst>
          </p:cNvPr>
          <p:cNvSpPr txBox="1">
            <a:spLocks/>
          </p:cNvSpPr>
          <p:nvPr/>
        </p:nvSpPr>
        <p:spPr>
          <a:xfrm>
            <a:off x="0" y="133191"/>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State Space Model (SSM) [Mamba]</a:t>
            </a:r>
          </a:p>
        </p:txBody>
      </p:sp>
      <p:pic>
        <p:nvPicPr>
          <p:cNvPr id="3" name="Picture 2">
            <a:extLst>
              <a:ext uri="{FF2B5EF4-FFF2-40B4-BE49-F238E27FC236}">
                <a16:creationId xmlns:a16="http://schemas.microsoft.com/office/drawing/2014/main" id="{55876F53-9445-8EE7-C06E-6F52EF0A3569}"/>
              </a:ext>
            </a:extLst>
          </p:cNvPr>
          <p:cNvPicPr>
            <a:picLocks noChangeAspect="1"/>
          </p:cNvPicPr>
          <p:nvPr/>
        </p:nvPicPr>
        <p:blipFill>
          <a:blip r:embed="rId3"/>
          <a:stretch>
            <a:fillRect/>
          </a:stretch>
        </p:blipFill>
        <p:spPr>
          <a:xfrm>
            <a:off x="1686296" y="896130"/>
            <a:ext cx="5771408" cy="2295085"/>
          </a:xfrm>
          <a:prstGeom prst="rect">
            <a:avLst/>
          </a:prstGeom>
        </p:spPr>
      </p:pic>
      <p:pic>
        <p:nvPicPr>
          <p:cNvPr id="4" name="Picture 3">
            <a:extLst>
              <a:ext uri="{FF2B5EF4-FFF2-40B4-BE49-F238E27FC236}">
                <a16:creationId xmlns:a16="http://schemas.microsoft.com/office/drawing/2014/main" id="{82DDD621-7AD7-4210-5AA5-68C1BEEB0B3A}"/>
              </a:ext>
            </a:extLst>
          </p:cNvPr>
          <p:cNvPicPr>
            <a:picLocks noChangeAspect="1"/>
          </p:cNvPicPr>
          <p:nvPr/>
        </p:nvPicPr>
        <p:blipFill>
          <a:blip r:embed="rId4"/>
          <a:stretch>
            <a:fillRect/>
          </a:stretch>
        </p:blipFill>
        <p:spPr>
          <a:xfrm>
            <a:off x="995976" y="3487353"/>
            <a:ext cx="2680168" cy="333039"/>
          </a:xfrm>
          <a:prstGeom prst="rect">
            <a:avLst/>
          </a:prstGeom>
        </p:spPr>
      </p:pic>
      <p:pic>
        <p:nvPicPr>
          <p:cNvPr id="5" name="Picture 4">
            <a:extLst>
              <a:ext uri="{FF2B5EF4-FFF2-40B4-BE49-F238E27FC236}">
                <a16:creationId xmlns:a16="http://schemas.microsoft.com/office/drawing/2014/main" id="{1C75882C-7D77-03FB-7DCE-50FB2949871C}"/>
              </a:ext>
            </a:extLst>
          </p:cNvPr>
          <p:cNvPicPr>
            <a:picLocks noChangeAspect="1"/>
          </p:cNvPicPr>
          <p:nvPr/>
        </p:nvPicPr>
        <p:blipFill>
          <a:blip r:embed="rId5"/>
          <a:stretch>
            <a:fillRect/>
          </a:stretch>
        </p:blipFill>
        <p:spPr>
          <a:xfrm>
            <a:off x="4683722" y="3466266"/>
            <a:ext cx="1568272" cy="354126"/>
          </a:xfrm>
          <a:prstGeom prst="rect">
            <a:avLst/>
          </a:prstGeom>
        </p:spPr>
      </p:pic>
      <p:pic>
        <p:nvPicPr>
          <p:cNvPr id="8" name="Picture 7" descr="A white background with black text&#10;&#10;AI-generated content may be incorrect.">
            <a:extLst>
              <a:ext uri="{FF2B5EF4-FFF2-40B4-BE49-F238E27FC236}">
                <a16:creationId xmlns:a16="http://schemas.microsoft.com/office/drawing/2014/main" id="{7D56E674-CE93-35E8-F1BB-F968B7933184}"/>
              </a:ext>
            </a:extLst>
          </p:cNvPr>
          <p:cNvPicPr>
            <a:picLocks noChangeAspect="1"/>
          </p:cNvPicPr>
          <p:nvPr/>
        </p:nvPicPr>
        <p:blipFill>
          <a:blip r:embed="rId6"/>
          <a:srcRect r="29563"/>
          <a:stretch/>
        </p:blipFill>
        <p:spPr>
          <a:xfrm>
            <a:off x="6465750" y="3412928"/>
            <a:ext cx="2523871" cy="1108899"/>
          </a:xfrm>
          <a:prstGeom prst="rect">
            <a:avLst/>
          </a:prstGeom>
        </p:spPr>
      </p:pic>
      <p:pic>
        <p:nvPicPr>
          <p:cNvPr id="10" name="Picture 9">
            <a:extLst>
              <a:ext uri="{FF2B5EF4-FFF2-40B4-BE49-F238E27FC236}">
                <a16:creationId xmlns:a16="http://schemas.microsoft.com/office/drawing/2014/main" id="{0659A918-A8E0-C9B7-BBAD-F326E312CC6C}"/>
              </a:ext>
            </a:extLst>
          </p:cNvPr>
          <p:cNvPicPr>
            <a:picLocks noChangeAspect="1"/>
          </p:cNvPicPr>
          <p:nvPr/>
        </p:nvPicPr>
        <p:blipFill>
          <a:blip r:embed="rId7"/>
          <a:stretch>
            <a:fillRect/>
          </a:stretch>
        </p:blipFill>
        <p:spPr>
          <a:xfrm>
            <a:off x="995976" y="3886448"/>
            <a:ext cx="1380724" cy="333039"/>
          </a:xfrm>
          <a:prstGeom prst="rect">
            <a:avLst/>
          </a:prstGeom>
        </p:spPr>
      </p:pic>
      <p:pic>
        <p:nvPicPr>
          <p:cNvPr id="11" name="Picture 10">
            <a:extLst>
              <a:ext uri="{FF2B5EF4-FFF2-40B4-BE49-F238E27FC236}">
                <a16:creationId xmlns:a16="http://schemas.microsoft.com/office/drawing/2014/main" id="{6DC3F45E-E1F2-582A-223F-D1501FA3113A}"/>
              </a:ext>
            </a:extLst>
          </p:cNvPr>
          <p:cNvPicPr>
            <a:picLocks noChangeAspect="1"/>
          </p:cNvPicPr>
          <p:nvPr/>
        </p:nvPicPr>
        <p:blipFill>
          <a:blip r:embed="rId8"/>
          <a:stretch>
            <a:fillRect/>
          </a:stretch>
        </p:blipFill>
        <p:spPr>
          <a:xfrm>
            <a:off x="4740215" y="3820392"/>
            <a:ext cx="775143" cy="275051"/>
          </a:xfrm>
          <a:prstGeom prst="rect">
            <a:avLst/>
          </a:prstGeom>
        </p:spPr>
      </p:pic>
      <p:pic>
        <p:nvPicPr>
          <p:cNvPr id="12" name="Picture 11">
            <a:extLst>
              <a:ext uri="{FF2B5EF4-FFF2-40B4-BE49-F238E27FC236}">
                <a16:creationId xmlns:a16="http://schemas.microsoft.com/office/drawing/2014/main" id="{3252BDED-60D5-93DC-F6E3-C22D6E83794C}"/>
              </a:ext>
            </a:extLst>
          </p:cNvPr>
          <p:cNvPicPr>
            <a:picLocks noChangeAspect="1"/>
          </p:cNvPicPr>
          <p:nvPr/>
        </p:nvPicPr>
        <p:blipFill>
          <a:blip r:embed="rId9"/>
          <a:stretch>
            <a:fillRect/>
          </a:stretch>
        </p:blipFill>
        <p:spPr>
          <a:xfrm>
            <a:off x="6566402" y="4540335"/>
            <a:ext cx="2322566" cy="222643"/>
          </a:xfrm>
          <a:prstGeom prst="rect">
            <a:avLst/>
          </a:prstGeom>
        </p:spPr>
      </p:pic>
    </p:spTree>
    <p:extLst>
      <p:ext uri="{BB962C8B-B14F-4D97-AF65-F5344CB8AC3E}">
        <p14:creationId xmlns:p14="http://schemas.microsoft.com/office/powerpoint/2010/main" val="2820517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86B15977-80AE-DDC2-074D-46C2C3914C6B}"/>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A1C91D11-0128-DD21-1763-AB0B95F92B31}"/>
              </a:ext>
            </a:extLst>
          </p:cNvPr>
          <p:cNvSpPr txBox="1">
            <a:spLocks/>
          </p:cNvSpPr>
          <p:nvPr/>
        </p:nvSpPr>
        <p:spPr>
          <a:xfrm>
            <a:off x="-97268" y="111218"/>
            <a:ext cx="7937401"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Structured State Space Model (S4) [Mamba]</a:t>
            </a:r>
          </a:p>
        </p:txBody>
      </p:sp>
      <p:pic>
        <p:nvPicPr>
          <p:cNvPr id="5" name="Picture 4">
            <a:extLst>
              <a:ext uri="{FF2B5EF4-FFF2-40B4-BE49-F238E27FC236}">
                <a16:creationId xmlns:a16="http://schemas.microsoft.com/office/drawing/2014/main" id="{1FB80C06-B9C2-3FB6-0D3A-E773D72CF618}"/>
              </a:ext>
            </a:extLst>
          </p:cNvPr>
          <p:cNvPicPr>
            <a:picLocks noChangeAspect="1"/>
          </p:cNvPicPr>
          <p:nvPr/>
        </p:nvPicPr>
        <p:blipFill>
          <a:blip r:embed="rId3"/>
          <a:stretch>
            <a:fillRect/>
          </a:stretch>
        </p:blipFill>
        <p:spPr>
          <a:xfrm>
            <a:off x="2976797" y="826731"/>
            <a:ext cx="1568272" cy="354126"/>
          </a:xfrm>
          <a:prstGeom prst="rect">
            <a:avLst/>
          </a:prstGeom>
          <a:ln>
            <a:solidFill>
              <a:schemeClr val="tx1"/>
            </a:solidFill>
          </a:ln>
        </p:spPr>
      </p:pic>
      <p:pic>
        <p:nvPicPr>
          <p:cNvPr id="11" name="Picture 10">
            <a:extLst>
              <a:ext uri="{FF2B5EF4-FFF2-40B4-BE49-F238E27FC236}">
                <a16:creationId xmlns:a16="http://schemas.microsoft.com/office/drawing/2014/main" id="{6CA3A9ED-5BC0-C039-5195-75476C821CBB}"/>
              </a:ext>
            </a:extLst>
          </p:cNvPr>
          <p:cNvPicPr>
            <a:picLocks noChangeAspect="1"/>
          </p:cNvPicPr>
          <p:nvPr/>
        </p:nvPicPr>
        <p:blipFill>
          <a:blip r:embed="rId4"/>
          <a:stretch>
            <a:fillRect/>
          </a:stretch>
        </p:blipFill>
        <p:spPr>
          <a:xfrm>
            <a:off x="4794152" y="868033"/>
            <a:ext cx="775143" cy="275051"/>
          </a:xfrm>
          <a:prstGeom prst="rect">
            <a:avLst/>
          </a:prstGeom>
          <a:ln>
            <a:solidFill>
              <a:schemeClr val="tx1"/>
            </a:solidFill>
          </a:ln>
        </p:spPr>
      </p:pic>
      <p:pic>
        <p:nvPicPr>
          <p:cNvPr id="14" name="图片 13" descr="图形用户界面, 文本, 应用程序, Word&#10;&#10;AI 生成的内容可能不正确。">
            <a:extLst>
              <a:ext uri="{FF2B5EF4-FFF2-40B4-BE49-F238E27FC236}">
                <a16:creationId xmlns:a16="http://schemas.microsoft.com/office/drawing/2014/main" id="{5D0C664F-A9FF-B2F6-ADD8-D4E76F9E0F7E}"/>
              </a:ext>
            </a:extLst>
          </p:cNvPr>
          <p:cNvPicPr>
            <a:picLocks noChangeAspect="1"/>
          </p:cNvPicPr>
          <p:nvPr/>
        </p:nvPicPr>
        <p:blipFill>
          <a:blip r:embed="rId5"/>
          <a:srcRect t="12133" r="13856" b="9866"/>
          <a:stretch>
            <a:fillRect/>
          </a:stretch>
        </p:blipFill>
        <p:spPr>
          <a:xfrm>
            <a:off x="935856" y="2531657"/>
            <a:ext cx="6694629" cy="1040007"/>
          </a:xfrm>
          <a:prstGeom prst="rect">
            <a:avLst/>
          </a:prstGeom>
        </p:spPr>
      </p:pic>
      <p:pic>
        <p:nvPicPr>
          <p:cNvPr id="16" name="图片 15" descr="文本, 信件">
            <a:extLst>
              <a:ext uri="{FF2B5EF4-FFF2-40B4-BE49-F238E27FC236}">
                <a16:creationId xmlns:a16="http://schemas.microsoft.com/office/drawing/2014/main" id="{845231B6-8DCE-0F0A-814E-51657F3BCBE0}"/>
              </a:ext>
            </a:extLst>
          </p:cNvPr>
          <p:cNvPicPr>
            <a:picLocks noChangeAspect="1"/>
          </p:cNvPicPr>
          <p:nvPr/>
        </p:nvPicPr>
        <p:blipFill>
          <a:blip r:embed="rId6"/>
          <a:srcRect t="16375"/>
          <a:stretch>
            <a:fillRect/>
          </a:stretch>
        </p:blipFill>
        <p:spPr>
          <a:xfrm>
            <a:off x="777615" y="3666069"/>
            <a:ext cx="8033073" cy="1244599"/>
          </a:xfrm>
          <a:prstGeom prst="rect">
            <a:avLst/>
          </a:prstGeom>
        </p:spPr>
      </p:pic>
      <p:pic>
        <p:nvPicPr>
          <p:cNvPr id="7" name="图片 6" descr="文本&#10;&#10;AI 生成的内容可能不正确。">
            <a:extLst>
              <a:ext uri="{FF2B5EF4-FFF2-40B4-BE49-F238E27FC236}">
                <a16:creationId xmlns:a16="http://schemas.microsoft.com/office/drawing/2014/main" id="{89D163BB-9009-233B-CA3B-3A395AE258DA}"/>
              </a:ext>
            </a:extLst>
          </p:cNvPr>
          <p:cNvPicPr>
            <a:picLocks noChangeAspect="1"/>
          </p:cNvPicPr>
          <p:nvPr/>
        </p:nvPicPr>
        <p:blipFill>
          <a:blip r:embed="rId7"/>
          <a:srcRect t="7378" b="7318"/>
          <a:stretch>
            <a:fillRect/>
          </a:stretch>
        </p:blipFill>
        <p:spPr>
          <a:xfrm>
            <a:off x="1018505" y="1344612"/>
            <a:ext cx="6209524" cy="1056136"/>
          </a:xfrm>
          <a:prstGeom prst="rect">
            <a:avLst/>
          </a:prstGeom>
        </p:spPr>
      </p:pic>
      <p:pic>
        <p:nvPicPr>
          <p:cNvPr id="4098" name="Picture 2" descr="Legendre functions of the first and second kind. Legendre differential  equation. Legendre polynomials. Recurrence formulas. Generating function.  Associated Legendre functions">
            <a:extLst>
              <a:ext uri="{FF2B5EF4-FFF2-40B4-BE49-F238E27FC236}">
                <a16:creationId xmlns:a16="http://schemas.microsoft.com/office/drawing/2014/main" id="{958DAB11-5992-2825-766B-463B61374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3885" y="1237489"/>
            <a:ext cx="4282368" cy="3167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70C8209A-2F90-BC2C-F7F9-6CBFFB484D8F}"/>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5C3436D1-8297-24C9-E331-B55CA852F9CA}"/>
              </a:ext>
            </a:extLst>
          </p:cNvPr>
          <p:cNvSpPr txBox="1">
            <a:spLocks/>
          </p:cNvSpPr>
          <p:nvPr/>
        </p:nvSpPr>
        <p:spPr>
          <a:xfrm>
            <a:off x="-97268" y="111218"/>
            <a:ext cx="7937401"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Parallel Scan</a:t>
            </a:r>
          </a:p>
        </p:txBody>
      </p:sp>
      <p:grpSp>
        <p:nvGrpSpPr>
          <p:cNvPr id="4136" name="组合 4135">
            <a:extLst>
              <a:ext uri="{FF2B5EF4-FFF2-40B4-BE49-F238E27FC236}">
                <a16:creationId xmlns:a16="http://schemas.microsoft.com/office/drawing/2014/main" id="{2C38F75A-E603-7CF1-D157-7224661DA81F}"/>
              </a:ext>
            </a:extLst>
          </p:cNvPr>
          <p:cNvGrpSpPr/>
          <p:nvPr/>
        </p:nvGrpSpPr>
        <p:grpSpPr>
          <a:xfrm>
            <a:off x="1502835" y="1609972"/>
            <a:ext cx="6337298" cy="457203"/>
            <a:chOff x="1032933" y="1118905"/>
            <a:chExt cx="6337298" cy="457203"/>
          </a:xfrm>
        </p:grpSpPr>
        <p:sp>
          <p:nvSpPr>
            <p:cNvPr id="17" name="矩形 16">
              <a:extLst>
                <a:ext uri="{FF2B5EF4-FFF2-40B4-BE49-F238E27FC236}">
                  <a16:creationId xmlns:a16="http://schemas.microsoft.com/office/drawing/2014/main" id="{BB685811-C00B-30DE-9627-1F45ECEB39EF}"/>
                </a:ext>
              </a:extLst>
            </p:cNvPr>
            <p:cNvSpPr/>
            <p:nvPr/>
          </p:nvSpPr>
          <p:spPr>
            <a:xfrm>
              <a:off x="1032933" y="1118908"/>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矩形 18">
              <a:extLst>
                <a:ext uri="{FF2B5EF4-FFF2-40B4-BE49-F238E27FC236}">
                  <a16:creationId xmlns:a16="http://schemas.microsoft.com/office/drawing/2014/main" id="{A2BBDFE1-13E0-688B-8C95-C083595AB933}"/>
                </a:ext>
              </a:extLst>
            </p:cNvPr>
            <p:cNvSpPr/>
            <p:nvPr/>
          </p:nvSpPr>
          <p:spPr>
            <a:xfrm>
              <a:off x="271296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矩形 19">
              <a:extLst>
                <a:ext uri="{FF2B5EF4-FFF2-40B4-BE49-F238E27FC236}">
                  <a16:creationId xmlns:a16="http://schemas.microsoft.com/office/drawing/2014/main" id="{B030BAFB-ED5F-ABE2-7D0F-BEE9AED69BB1}"/>
                </a:ext>
              </a:extLst>
            </p:cNvPr>
            <p:cNvSpPr/>
            <p:nvPr/>
          </p:nvSpPr>
          <p:spPr>
            <a:xfrm>
              <a:off x="3552975"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矩形 20">
              <a:extLst>
                <a:ext uri="{FF2B5EF4-FFF2-40B4-BE49-F238E27FC236}">
                  <a16:creationId xmlns:a16="http://schemas.microsoft.com/office/drawing/2014/main" id="{8FECD799-36CF-FDC4-1173-ECA2CE42F11E}"/>
                </a:ext>
              </a:extLst>
            </p:cNvPr>
            <p:cNvSpPr/>
            <p:nvPr/>
          </p:nvSpPr>
          <p:spPr>
            <a:xfrm>
              <a:off x="4392989"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矩形 21">
              <a:extLst>
                <a:ext uri="{FF2B5EF4-FFF2-40B4-BE49-F238E27FC236}">
                  <a16:creationId xmlns:a16="http://schemas.microsoft.com/office/drawing/2014/main" id="{5C3FB5B4-372D-AF2C-1696-EB7FA022D986}"/>
                </a:ext>
              </a:extLst>
            </p:cNvPr>
            <p:cNvSpPr/>
            <p:nvPr/>
          </p:nvSpPr>
          <p:spPr>
            <a:xfrm>
              <a:off x="5233003"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3" name="矩形 22">
              <a:extLst>
                <a:ext uri="{FF2B5EF4-FFF2-40B4-BE49-F238E27FC236}">
                  <a16:creationId xmlns:a16="http://schemas.microsoft.com/office/drawing/2014/main" id="{53957EAB-6306-7BE1-D0A8-4E17BD18B0CF}"/>
                </a:ext>
              </a:extLst>
            </p:cNvPr>
            <p:cNvSpPr/>
            <p:nvPr/>
          </p:nvSpPr>
          <p:spPr>
            <a:xfrm>
              <a:off x="607301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24" name="矩形 23">
              <a:extLst>
                <a:ext uri="{FF2B5EF4-FFF2-40B4-BE49-F238E27FC236}">
                  <a16:creationId xmlns:a16="http://schemas.microsoft.com/office/drawing/2014/main" id="{A0D33DF1-82E2-54EE-1EEA-648B566753F7}"/>
                </a:ext>
              </a:extLst>
            </p:cNvPr>
            <p:cNvSpPr/>
            <p:nvPr/>
          </p:nvSpPr>
          <p:spPr>
            <a:xfrm>
              <a:off x="691303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1" name="矩形 30">
              <a:extLst>
                <a:ext uri="{FF2B5EF4-FFF2-40B4-BE49-F238E27FC236}">
                  <a16:creationId xmlns:a16="http://schemas.microsoft.com/office/drawing/2014/main" id="{53F7E7BF-58BD-C321-113F-C63D3F68698D}"/>
                </a:ext>
              </a:extLst>
            </p:cNvPr>
            <p:cNvSpPr/>
            <p:nvPr/>
          </p:nvSpPr>
          <p:spPr>
            <a:xfrm>
              <a:off x="187294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grpSp>
      <p:cxnSp>
        <p:nvCxnSpPr>
          <p:cNvPr id="57" name="直接箭头连接符 56">
            <a:extLst>
              <a:ext uri="{FF2B5EF4-FFF2-40B4-BE49-F238E27FC236}">
                <a16:creationId xmlns:a16="http://schemas.microsoft.com/office/drawing/2014/main" id="{4AA92793-6BE2-74F8-8BB1-64A11620F0E0}"/>
              </a:ext>
            </a:extLst>
          </p:cNvPr>
          <p:cNvCxnSpPr>
            <a:stCxn id="17" idx="2"/>
            <a:endCxn id="40" idx="0"/>
          </p:cNvCxnSpPr>
          <p:nvPr/>
        </p:nvCxnSpPr>
        <p:spPr>
          <a:xfrm>
            <a:off x="1731435" y="2067175"/>
            <a:ext cx="0"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C4AF22B2-4100-F1E2-9754-61DFDF16FFA4}"/>
              </a:ext>
            </a:extLst>
          </p:cNvPr>
          <p:cNvCxnSpPr>
            <a:cxnSpLocks/>
            <a:stCxn id="31" idx="2"/>
            <a:endCxn id="40" idx="0"/>
          </p:cNvCxnSpPr>
          <p:nvPr/>
        </p:nvCxnSpPr>
        <p:spPr>
          <a:xfrm flipH="1">
            <a:off x="1731435" y="2067172"/>
            <a:ext cx="840014" cy="76704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矩形 39">
            <a:extLst>
              <a:ext uri="{FF2B5EF4-FFF2-40B4-BE49-F238E27FC236}">
                <a16:creationId xmlns:a16="http://schemas.microsoft.com/office/drawing/2014/main" id="{D82F8400-07DB-C252-4646-1166B6FE69BD}"/>
              </a:ext>
            </a:extLst>
          </p:cNvPr>
          <p:cNvSpPr/>
          <p:nvPr/>
        </p:nvSpPr>
        <p:spPr>
          <a:xfrm>
            <a:off x="1502835" y="2834220"/>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矩形 40">
            <a:extLst>
              <a:ext uri="{FF2B5EF4-FFF2-40B4-BE49-F238E27FC236}">
                <a16:creationId xmlns:a16="http://schemas.microsoft.com/office/drawing/2014/main" id="{0D27E6F7-715B-230D-63B9-277E979E3D43}"/>
              </a:ext>
            </a:extLst>
          </p:cNvPr>
          <p:cNvSpPr/>
          <p:nvPr/>
        </p:nvSpPr>
        <p:spPr>
          <a:xfrm>
            <a:off x="3182863"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2" name="矩形 41">
            <a:extLst>
              <a:ext uri="{FF2B5EF4-FFF2-40B4-BE49-F238E27FC236}">
                <a16:creationId xmlns:a16="http://schemas.microsoft.com/office/drawing/2014/main" id="{86E1D289-8259-1E1E-23A9-B131D1ADB9CD}"/>
              </a:ext>
            </a:extLst>
          </p:cNvPr>
          <p:cNvSpPr/>
          <p:nvPr/>
        </p:nvSpPr>
        <p:spPr>
          <a:xfrm>
            <a:off x="4022877"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43" name="矩形 42">
            <a:extLst>
              <a:ext uri="{FF2B5EF4-FFF2-40B4-BE49-F238E27FC236}">
                <a16:creationId xmlns:a16="http://schemas.microsoft.com/office/drawing/2014/main" id="{B91B6253-1B07-4971-5D00-DB83BE716140}"/>
              </a:ext>
            </a:extLst>
          </p:cNvPr>
          <p:cNvSpPr/>
          <p:nvPr/>
        </p:nvSpPr>
        <p:spPr>
          <a:xfrm>
            <a:off x="4862891"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44" name="矩形 43">
            <a:extLst>
              <a:ext uri="{FF2B5EF4-FFF2-40B4-BE49-F238E27FC236}">
                <a16:creationId xmlns:a16="http://schemas.microsoft.com/office/drawing/2014/main" id="{E8F13B45-9BD3-1B16-1A5A-C01DA0EE23E0}"/>
              </a:ext>
            </a:extLst>
          </p:cNvPr>
          <p:cNvSpPr/>
          <p:nvPr/>
        </p:nvSpPr>
        <p:spPr>
          <a:xfrm>
            <a:off x="5702905"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5" name="矩形 44">
            <a:extLst>
              <a:ext uri="{FF2B5EF4-FFF2-40B4-BE49-F238E27FC236}">
                <a16:creationId xmlns:a16="http://schemas.microsoft.com/office/drawing/2014/main" id="{64BB9094-B32E-E35E-570C-683019C4AE9B}"/>
              </a:ext>
            </a:extLst>
          </p:cNvPr>
          <p:cNvSpPr/>
          <p:nvPr/>
        </p:nvSpPr>
        <p:spPr>
          <a:xfrm>
            <a:off x="6542919"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28</a:t>
            </a:r>
          </a:p>
        </p:txBody>
      </p:sp>
      <p:sp>
        <p:nvSpPr>
          <p:cNvPr id="46" name="矩形 45">
            <a:extLst>
              <a:ext uri="{FF2B5EF4-FFF2-40B4-BE49-F238E27FC236}">
                <a16:creationId xmlns:a16="http://schemas.microsoft.com/office/drawing/2014/main" id="{237CBC52-2DE2-B6B7-F613-8889F2F0BE02}"/>
              </a:ext>
            </a:extLst>
          </p:cNvPr>
          <p:cNvSpPr/>
          <p:nvPr/>
        </p:nvSpPr>
        <p:spPr>
          <a:xfrm>
            <a:off x="7382933" y="2834217"/>
            <a:ext cx="457200" cy="4572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36</a:t>
            </a:r>
          </a:p>
        </p:txBody>
      </p:sp>
      <p:sp>
        <p:nvSpPr>
          <p:cNvPr id="47" name="矩形 46">
            <a:extLst>
              <a:ext uri="{FF2B5EF4-FFF2-40B4-BE49-F238E27FC236}">
                <a16:creationId xmlns:a16="http://schemas.microsoft.com/office/drawing/2014/main" id="{F761FC97-0881-A912-B474-0C7DA2B31E95}"/>
              </a:ext>
            </a:extLst>
          </p:cNvPr>
          <p:cNvSpPr/>
          <p:nvPr/>
        </p:nvSpPr>
        <p:spPr>
          <a:xfrm>
            <a:off x="2342849" y="2834217"/>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61" name="直接箭头连接符 60">
            <a:extLst>
              <a:ext uri="{FF2B5EF4-FFF2-40B4-BE49-F238E27FC236}">
                <a16:creationId xmlns:a16="http://schemas.microsoft.com/office/drawing/2014/main" id="{849FF4AE-9509-586D-8809-99F74889A54D}"/>
              </a:ext>
            </a:extLst>
          </p:cNvPr>
          <p:cNvCxnSpPr>
            <a:cxnSpLocks/>
            <a:stCxn id="40" idx="3"/>
            <a:endCxn id="47" idx="1"/>
          </p:cNvCxnSpPr>
          <p:nvPr/>
        </p:nvCxnSpPr>
        <p:spPr>
          <a:xfrm flipV="1">
            <a:off x="1960035" y="3062817"/>
            <a:ext cx="382814" cy="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96" name="直接箭头连接符 4095">
            <a:extLst>
              <a:ext uri="{FF2B5EF4-FFF2-40B4-BE49-F238E27FC236}">
                <a16:creationId xmlns:a16="http://schemas.microsoft.com/office/drawing/2014/main" id="{C9B85108-CB3B-C248-A312-F3F88B140762}"/>
              </a:ext>
            </a:extLst>
          </p:cNvPr>
          <p:cNvCxnSpPr>
            <a:cxnSpLocks/>
            <a:stCxn id="47" idx="3"/>
            <a:endCxn id="41" idx="1"/>
          </p:cNvCxnSpPr>
          <p:nvPr/>
        </p:nvCxnSpPr>
        <p:spPr>
          <a:xfrm>
            <a:off x="2800049"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0" name="直接箭头连接符 4099">
            <a:extLst>
              <a:ext uri="{FF2B5EF4-FFF2-40B4-BE49-F238E27FC236}">
                <a16:creationId xmlns:a16="http://schemas.microsoft.com/office/drawing/2014/main" id="{B7CD18E1-D707-3025-D8B1-8BA3AEF8E546}"/>
              </a:ext>
            </a:extLst>
          </p:cNvPr>
          <p:cNvCxnSpPr>
            <a:cxnSpLocks/>
            <a:stCxn id="41" idx="3"/>
            <a:endCxn id="42" idx="1"/>
          </p:cNvCxnSpPr>
          <p:nvPr/>
        </p:nvCxnSpPr>
        <p:spPr>
          <a:xfrm>
            <a:off x="3640063"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4" name="直接箭头连接符 4103">
            <a:extLst>
              <a:ext uri="{FF2B5EF4-FFF2-40B4-BE49-F238E27FC236}">
                <a16:creationId xmlns:a16="http://schemas.microsoft.com/office/drawing/2014/main" id="{610A4660-0AE8-7A97-6DE2-30E859273788}"/>
              </a:ext>
            </a:extLst>
          </p:cNvPr>
          <p:cNvCxnSpPr>
            <a:cxnSpLocks/>
            <a:stCxn id="42" idx="3"/>
            <a:endCxn id="43" idx="1"/>
          </p:cNvCxnSpPr>
          <p:nvPr/>
        </p:nvCxnSpPr>
        <p:spPr>
          <a:xfrm>
            <a:off x="4480077"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7" name="直接箭头连接符 4106">
            <a:extLst>
              <a:ext uri="{FF2B5EF4-FFF2-40B4-BE49-F238E27FC236}">
                <a16:creationId xmlns:a16="http://schemas.microsoft.com/office/drawing/2014/main" id="{9BAB223F-A666-4797-D380-66C536BA50A7}"/>
              </a:ext>
            </a:extLst>
          </p:cNvPr>
          <p:cNvCxnSpPr>
            <a:cxnSpLocks/>
            <a:stCxn id="43" idx="3"/>
            <a:endCxn id="44" idx="1"/>
          </p:cNvCxnSpPr>
          <p:nvPr/>
        </p:nvCxnSpPr>
        <p:spPr>
          <a:xfrm>
            <a:off x="5320091"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0" name="直接箭头连接符 4109">
            <a:extLst>
              <a:ext uri="{FF2B5EF4-FFF2-40B4-BE49-F238E27FC236}">
                <a16:creationId xmlns:a16="http://schemas.microsoft.com/office/drawing/2014/main" id="{F9048168-1DAC-FA5A-BA7A-FCA6F56DFE53}"/>
              </a:ext>
            </a:extLst>
          </p:cNvPr>
          <p:cNvCxnSpPr>
            <a:cxnSpLocks/>
            <a:stCxn id="44" idx="3"/>
            <a:endCxn id="45" idx="1"/>
          </p:cNvCxnSpPr>
          <p:nvPr/>
        </p:nvCxnSpPr>
        <p:spPr>
          <a:xfrm>
            <a:off x="6160105"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3" name="直接箭头连接符 4112">
            <a:extLst>
              <a:ext uri="{FF2B5EF4-FFF2-40B4-BE49-F238E27FC236}">
                <a16:creationId xmlns:a16="http://schemas.microsoft.com/office/drawing/2014/main" id="{B0CF59A0-62DF-3D6F-38BA-402CE47565AB}"/>
              </a:ext>
            </a:extLst>
          </p:cNvPr>
          <p:cNvCxnSpPr>
            <a:cxnSpLocks/>
            <a:stCxn id="45" idx="3"/>
            <a:endCxn id="46" idx="1"/>
          </p:cNvCxnSpPr>
          <p:nvPr/>
        </p:nvCxnSpPr>
        <p:spPr>
          <a:xfrm>
            <a:off x="7000119" y="3062817"/>
            <a:ext cx="38281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8" name="直接箭头连接符 4117">
            <a:extLst>
              <a:ext uri="{FF2B5EF4-FFF2-40B4-BE49-F238E27FC236}">
                <a16:creationId xmlns:a16="http://schemas.microsoft.com/office/drawing/2014/main" id="{1BA210C6-4E96-F278-004F-EAAF42790C6C}"/>
              </a:ext>
            </a:extLst>
          </p:cNvPr>
          <p:cNvCxnSpPr>
            <a:cxnSpLocks/>
            <a:stCxn id="19" idx="2"/>
            <a:endCxn id="47" idx="0"/>
          </p:cNvCxnSpPr>
          <p:nvPr/>
        </p:nvCxnSpPr>
        <p:spPr>
          <a:xfrm flipH="1">
            <a:off x="2571449"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1" name="直接箭头连接符 4120">
            <a:extLst>
              <a:ext uri="{FF2B5EF4-FFF2-40B4-BE49-F238E27FC236}">
                <a16:creationId xmlns:a16="http://schemas.microsoft.com/office/drawing/2014/main" id="{8287FB91-2273-BA58-F005-A29813AE4622}"/>
              </a:ext>
            </a:extLst>
          </p:cNvPr>
          <p:cNvCxnSpPr>
            <a:cxnSpLocks/>
            <a:stCxn id="20" idx="2"/>
            <a:endCxn id="41" idx="0"/>
          </p:cNvCxnSpPr>
          <p:nvPr/>
        </p:nvCxnSpPr>
        <p:spPr>
          <a:xfrm flipH="1">
            <a:off x="3411463"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4" name="直接箭头连接符 4123">
            <a:extLst>
              <a:ext uri="{FF2B5EF4-FFF2-40B4-BE49-F238E27FC236}">
                <a16:creationId xmlns:a16="http://schemas.microsoft.com/office/drawing/2014/main" id="{02BCCAF1-39FF-0E90-4454-FE4698ACB106}"/>
              </a:ext>
            </a:extLst>
          </p:cNvPr>
          <p:cNvCxnSpPr>
            <a:cxnSpLocks/>
            <a:stCxn id="21" idx="2"/>
            <a:endCxn id="42" idx="0"/>
          </p:cNvCxnSpPr>
          <p:nvPr/>
        </p:nvCxnSpPr>
        <p:spPr>
          <a:xfrm flipH="1">
            <a:off x="4251477"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7" name="直接箭头连接符 4126">
            <a:extLst>
              <a:ext uri="{FF2B5EF4-FFF2-40B4-BE49-F238E27FC236}">
                <a16:creationId xmlns:a16="http://schemas.microsoft.com/office/drawing/2014/main" id="{98D34A99-9BA8-C593-FAA0-7EE53C2D6B7A}"/>
              </a:ext>
            </a:extLst>
          </p:cNvPr>
          <p:cNvCxnSpPr>
            <a:cxnSpLocks/>
            <a:stCxn id="22" idx="2"/>
            <a:endCxn id="43" idx="0"/>
          </p:cNvCxnSpPr>
          <p:nvPr/>
        </p:nvCxnSpPr>
        <p:spPr>
          <a:xfrm flipH="1">
            <a:off x="5091491"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0" name="直接箭头连接符 4129">
            <a:extLst>
              <a:ext uri="{FF2B5EF4-FFF2-40B4-BE49-F238E27FC236}">
                <a16:creationId xmlns:a16="http://schemas.microsoft.com/office/drawing/2014/main" id="{1A6FDBDB-6C95-B026-986C-22A55799653E}"/>
              </a:ext>
            </a:extLst>
          </p:cNvPr>
          <p:cNvCxnSpPr>
            <a:cxnSpLocks/>
            <a:stCxn id="23" idx="2"/>
            <a:endCxn id="44" idx="0"/>
          </p:cNvCxnSpPr>
          <p:nvPr/>
        </p:nvCxnSpPr>
        <p:spPr>
          <a:xfrm flipH="1">
            <a:off x="5931505"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3" name="直接箭头连接符 4132">
            <a:extLst>
              <a:ext uri="{FF2B5EF4-FFF2-40B4-BE49-F238E27FC236}">
                <a16:creationId xmlns:a16="http://schemas.microsoft.com/office/drawing/2014/main" id="{3AB21A8C-3533-BF6F-5913-8201719BBCA9}"/>
              </a:ext>
            </a:extLst>
          </p:cNvPr>
          <p:cNvCxnSpPr>
            <a:cxnSpLocks/>
            <a:stCxn id="24" idx="2"/>
            <a:endCxn id="45" idx="0"/>
          </p:cNvCxnSpPr>
          <p:nvPr/>
        </p:nvCxnSpPr>
        <p:spPr>
          <a:xfrm flipH="1">
            <a:off x="6771519" y="2067172"/>
            <a:ext cx="840014" cy="76704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400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up)">
                                      <p:cBhvr>
                                        <p:cTn id="16" dur="500"/>
                                        <p:tgtEl>
                                          <p:spTgt spid="5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118"/>
                                        </p:tgtEl>
                                        <p:attrNameLst>
                                          <p:attrName>style.visibility</p:attrName>
                                        </p:attrNameLst>
                                      </p:cBhvr>
                                      <p:to>
                                        <p:strVal val="visible"/>
                                      </p:to>
                                    </p:set>
                                    <p:animEffect transition="in" filter="wipe(up)">
                                      <p:cBhvr>
                                        <p:cTn id="29" dur="500"/>
                                        <p:tgtEl>
                                          <p:spTgt spid="4118"/>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4096"/>
                                        </p:tgtEl>
                                        <p:attrNameLst>
                                          <p:attrName>style.visibility</p:attrName>
                                        </p:attrNameLst>
                                      </p:cBhvr>
                                      <p:to>
                                        <p:strVal val="visible"/>
                                      </p:to>
                                    </p:set>
                                    <p:animEffect transition="in" filter="wipe(left)">
                                      <p:cBhvr>
                                        <p:cTn id="33" dur="500"/>
                                        <p:tgtEl>
                                          <p:spTgt spid="4096"/>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2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12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13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10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10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10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11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11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A11467D0-740F-E563-09E2-228F6C060E78}"/>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971BE675-E06A-902D-EAE8-49D393366339}"/>
              </a:ext>
            </a:extLst>
          </p:cNvPr>
          <p:cNvSpPr txBox="1">
            <a:spLocks/>
          </p:cNvSpPr>
          <p:nvPr/>
        </p:nvSpPr>
        <p:spPr>
          <a:xfrm>
            <a:off x="-97268" y="111218"/>
            <a:ext cx="7937401"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Parallel Scan</a:t>
            </a:r>
          </a:p>
        </p:txBody>
      </p:sp>
      <p:grpSp>
        <p:nvGrpSpPr>
          <p:cNvPr id="4136" name="组合 4135">
            <a:extLst>
              <a:ext uri="{FF2B5EF4-FFF2-40B4-BE49-F238E27FC236}">
                <a16:creationId xmlns:a16="http://schemas.microsoft.com/office/drawing/2014/main" id="{9071A8E9-805B-847A-A6B2-8DB643C83734}"/>
              </a:ext>
            </a:extLst>
          </p:cNvPr>
          <p:cNvGrpSpPr/>
          <p:nvPr/>
        </p:nvGrpSpPr>
        <p:grpSpPr>
          <a:xfrm>
            <a:off x="1403351" y="1051172"/>
            <a:ext cx="6337298" cy="457203"/>
            <a:chOff x="1032933" y="1118905"/>
            <a:chExt cx="6337298" cy="457203"/>
          </a:xfrm>
        </p:grpSpPr>
        <p:sp>
          <p:nvSpPr>
            <p:cNvPr id="17" name="矩形 16">
              <a:extLst>
                <a:ext uri="{FF2B5EF4-FFF2-40B4-BE49-F238E27FC236}">
                  <a16:creationId xmlns:a16="http://schemas.microsoft.com/office/drawing/2014/main" id="{6450696D-3FA9-BC10-A596-C9237AE7D40F}"/>
                </a:ext>
              </a:extLst>
            </p:cNvPr>
            <p:cNvSpPr/>
            <p:nvPr/>
          </p:nvSpPr>
          <p:spPr>
            <a:xfrm>
              <a:off x="1032933" y="1118908"/>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矩形 18">
              <a:extLst>
                <a:ext uri="{FF2B5EF4-FFF2-40B4-BE49-F238E27FC236}">
                  <a16:creationId xmlns:a16="http://schemas.microsoft.com/office/drawing/2014/main" id="{088CC231-B94E-2946-AE77-CF90AAFDD58A}"/>
                </a:ext>
              </a:extLst>
            </p:cNvPr>
            <p:cNvSpPr/>
            <p:nvPr/>
          </p:nvSpPr>
          <p:spPr>
            <a:xfrm>
              <a:off x="271296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矩形 19">
              <a:extLst>
                <a:ext uri="{FF2B5EF4-FFF2-40B4-BE49-F238E27FC236}">
                  <a16:creationId xmlns:a16="http://schemas.microsoft.com/office/drawing/2014/main" id="{BA0CEDE3-DC89-DEE1-D931-5B21F93327E2}"/>
                </a:ext>
              </a:extLst>
            </p:cNvPr>
            <p:cNvSpPr/>
            <p:nvPr/>
          </p:nvSpPr>
          <p:spPr>
            <a:xfrm>
              <a:off x="3552975"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矩形 20">
              <a:extLst>
                <a:ext uri="{FF2B5EF4-FFF2-40B4-BE49-F238E27FC236}">
                  <a16:creationId xmlns:a16="http://schemas.microsoft.com/office/drawing/2014/main" id="{A99366C0-21A4-718C-3200-7BCE801E5433}"/>
                </a:ext>
              </a:extLst>
            </p:cNvPr>
            <p:cNvSpPr/>
            <p:nvPr/>
          </p:nvSpPr>
          <p:spPr>
            <a:xfrm>
              <a:off x="4392989"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矩形 21">
              <a:extLst>
                <a:ext uri="{FF2B5EF4-FFF2-40B4-BE49-F238E27FC236}">
                  <a16:creationId xmlns:a16="http://schemas.microsoft.com/office/drawing/2014/main" id="{49E06996-99E9-6013-A659-471C3E373688}"/>
                </a:ext>
              </a:extLst>
            </p:cNvPr>
            <p:cNvSpPr/>
            <p:nvPr/>
          </p:nvSpPr>
          <p:spPr>
            <a:xfrm>
              <a:off x="5233003"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3" name="矩形 22">
              <a:extLst>
                <a:ext uri="{FF2B5EF4-FFF2-40B4-BE49-F238E27FC236}">
                  <a16:creationId xmlns:a16="http://schemas.microsoft.com/office/drawing/2014/main" id="{0AC7A1F1-08A9-8BFB-560E-AE16CEB9D20C}"/>
                </a:ext>
              </a:extLst>
            </p:cNvPr>
            <p:cNvSpPr/>
            <p:nvPr/>
          </p:nvSpPr>
          <p:spPr>
            <a:xfrm>
              <a:off x="607301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24" name="矩形 23">
              <a:extLst>
                <a:ext uri="{FF2B5EF4-FFF2-40B4-BE49-F238E27FC236}">
                  <a16:creationId xmlns:a16="http://schemas.microsoft.com/office/drawing/2014/main" id="{ABC147A3-EE72-C50F-93EA-9CD53D5957CC}"/>
                </a:ext>
              </a:extLst>
            </p:cNvPr>
            <p:cNvSpPr/>
            <p:nvPr/>
          </p:nvSpPr>
          <p:spPr>
            <a:xfrm>
              <a:off x="691303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1" name="矩形 30">
              <a:extLst>
                <a:ext uri="{FF2B5EF4-FFF2-40B4-BE49-F238E27FC236}">
                  <a16:creationId xmlns:a16="http://schemas.microsoft.com/office/drawing/2014/main" id="{FB5B8621-8913-9D62-FEB7-22F398A1F6AF}"/>
                </a:ext>
              </a:extLst>
            </p:cNvPr>
            <p:cNvSpPr/>
            <p:nvPr/>
          </p:nvSpPr>
          <p:spPr>
            <a:xfrm>
              <a:off x="187294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grpSp>
      <p:grpSp>
        <p:nvGrpSpPr>
          <p:cNvPr id="2" name="组合 1">
            <a:extLst>
              <a:ext uri="{FF2B5EF4-FFF2-40B4-BE49-F238E27FC236}">
                <a16:creationId xmlns:a16="http://schemas.microsoft.com/office/drawing/2014/main" id="{CA9B895D-17F5-8307-C1E1-EB31E5B78EED}"/>
              </a:ext>
            </a:extLst>
          </p:cNvPr>
          <p:cNvGrpSpPr/>
          <p:nvPr/>
        </p:nvGrpSpPr>
        <p:grpSpPr>
          <a:xfrm>
            <a:off x="1403351" y="2024839"/>
            <a:ext cx="6337298" cy="457203"/>
            <a:chOff x="1032933" y="1118905"/>
            <a:chExt cx="6337298" cy="457203"/>
          </a:xfrm>
        </p:grpSpPr>
        <p:sp>
          <p:nvSpPr>
            <p:cNvPr id="3" name="矩形 2">
              <a:extLst>
                <a:ext uri="{FF2B5EF4-FFF2-40B4-BE49-F238E27FC236}">
                  <a16:creationId xmlns:a16="http://schemas.microsoft.com/office/drawing/2014/main" id="{A31002D1-2546-76B7-8A51-52FA92BD8A42}"/>
                </a:ext>
              </a:extLst>
            </p:cNvPr>
            <p:cNvSpPr/>
            <p:nvPr/>
          </p:nvSpPr>
          <p:spPr>
            <a:xfrm>
              <a:off x="1032933" y="1118908"/>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 name="矩形 3">
              <a:extLst>
                <a:ext uri="{FF2B5EF4-FFF2-40B4-BE49-F238E27FC236}">
                  <a16:creationId xmlns:a16="http://schemas.microsoft.com/office/drawing/2014/main" id="{91F50075-C788-88A3-C5BC-44DC615D68DC}"/>
                </a:ext>
              </a:extLst>
            </p:cNvPr>
            <p:cNvSpPr/>
            <p:nvPr/>
          </p:nvSpPr>
          <p:spPr>
            <a:xfrm>
              <a:off x="271296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5" name="矩形 4">
              <a:extLst>
                <a:ext uri="{FF2B5EF4-FFF2-40B4-BE49-F238E27FC236}">
                  <a16:creationId xmlns:a16="http://schemas.microsoft.com/office/drawing/2014/main" id="{087D26B7-1F61-EE90-D287-C5F43573B2E5}"/>
                </a:ext>
              </a:extLst>
            </p:cNvPr>
            <p:cNvSpPr/>
            <p:nvPr/>
          </p:nvSpPr>
          <p:spPr>
            <a:xfrm>
              <a:off x="3552975"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6" name="矩形 5">
              <a:extLst>
                <a:ext uri="{FF2B5EF4-FFF2-40B4-BE49-F238E27FC236}">
                  <a16:creationId xmlns:a16="http://schemas.microsoft.com/office/drawing/2014/main" id="{BC4332AE-0E2E-98BE-89E2-ECE89F0C8208}"/>
                </a:ext>
              </a:extLst>
            </p:cNvPr>
            <p:cNvSpPr/>
            <p:nvPr/>
          </p:nvSpPr>
          <p:spPr>
            <a:xfrm>
              <a:off x="4392989"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 name="矩形 6">
              <a:extLst>
                <a:ext uri="{FF2B5EF4-FFF2-40B4-BE49-F238E27FC236}">
                  <a16:creationId xmlns:a16="http://schemas.microsoft.com/office/drawing/2014/main" id="{D05319B4-ACC0-3684-15FE-55D1E0E7AED2}"/>
                </a:ext>
              </a:extLst>
            </p:cNvPr>
            <p:cNvSpPr/>
            <p:nvPr/>
          </p:nvSpPr>
          <p:spPr>
            <a:xfrm>
              <a:off x="5233003"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矩形 7">
              <a:extLst>
                <a:ext uri="{FF2B5EF4-FFF2-40B4-BE49-F238E27FC236}">
                  <a16:creationId xmlns:a16="http://schemas.microsoft.com/office/drawing/2014/main" id="{ACFEA8B1-2142-98B9-CBC1-5ADAF33D12AA}"/>
                </a:ext>
              </a:extLst>
            </p:cNvPr>
            <p:cNvSpPr/>
            <p:nvPr/>
          </p:nvSpPr>
          <p:spPr>
            <a:xfrm>
              <a:off x="607301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10" name="矩形 9">
              <a:extLst>
                <a:ext uri="{FF2B5EF4-FFF2-40B4-BE49-F238E27FC236}">
                  <a16:creationId xmlns:a16="http://schemas.microsoft.com/office/drawing/2014/main" id="{CEE4F9DE-8D93-B7B7-8F5E-372E67F1B2F1}"/>
                </a:ext>
              </a:extLst>
            </p:cNvPr>
            <p:cNvSpPr/>
            <p:nvPr/>
          </p:nvSpPr>
          <p:spPr>
            <a:xfrm>
              <a:off x="691303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11" name="矩形 10">
              <a:extLst>
                <a:ext uri="{FF2B5EF4-FFF2-40B4-BE49-F238E27FC236}">
                  <a16:creationId xmlns:a16="http://schemas.microsoft.com/office/drawing/2014/main" id="{6FDA1F51-BE8B-C795-A83F-E331AC983657}"/>
                </a:ext>
              </a:extLst>
            </p:cNvPr>
            <p:cNvSpPr/>
            <p:nvPr/>
          </p:nvSpPr>
          <p:spPr>
            <a:xfrm>
              <a:off x="187294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grpSp>
        <p:nvGrpSpPr>
          <p:cNvPr id="12" name="组合 11">
            <a:extLst>
              <a:ext uri="{FF2B5EF4-FFF2-40B4-BE49-F238E27FC236}">
                <a16:creationId xmlns:a16="http://schemas.microsoft.com/office/drawing/2014/main" id="{4130628C-C082-61E4-2EEC-417571A1AEE9}"/>
              </a:ext>
            </a:extLst>
          </p:cNvPr>
          <p:cNvGrpSpPr/>
          <p:nvPr/>
        </p:nvGrpSpPr>
        <p:grpSpPr>
          <a:xfrm>
            <a:off x="1403351" y="2998506"/>
            <a:ext cx="6337298" cy="457203"/>
            <a:chOff x="1032933" y="1118905"/>
            <a:chExt cx="6337298" cy="457203"/>
          </a:xfrm>
        </p:grpSpPr>
        <p:sp>
          <p:nvSpPr>
            <p:cNvPr id="13" name="矩形 12">
              <a:extLst>
                <a:ext uri="{FF2B5EF4-FFF2-40B4-BE49-F238E27FC236}">
                  <a16:creationId xmlns:a16="http://schemas.microsoft.com/office/drawing/2014/main" id="{3CAD265E-AFD9-662D-268D-BBADD4BDC541}"/>
                </a:ext>
              </a:extLst>
            </p:cNvPr>
            <p:cNvSpPr/>
            <p:nvPr/>
          </p:nvSpPr>
          <p:spPr>
            <a:xfrm>
              <a:off x="1032933" y="1118908"/>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矩形 13">
              <a:extLst>
                <a:ext uri="{FF2B5EF4-FFF2-40B4-BE49-F238E27FC236}">
                  <a16:creationId xmlns:a16="http://schemas.microsoft.com/office/drawing/2014/main" id="{0B45A441-A6A1-EBC8-1579-19165DD91C40}"/>
                </a:ext>
              </a:extLst>
            </p:cNvPr>
            <p:cNvSpPr/>
            <p:nvPr/>
          </p:nvSpPr>
          <p:spPr>
            <a:xfrm>
              <a:off x="271296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5" name="矩形 14">
              <a:extLst>
                <a:ext uri="{FF2B5EF4-FFF2-40B4-BE49-F238E27FC236}">
                  <a16:creationId xmlns:a16="http://schemas.microsoft.com/office/drawing/2014/main" id="{A97A1AFB-2D96-1019-0471-188D9435DCF5}"/>
                </a:ext>
              </a:extLst>
            </p:cNvPr>
            <p:cNvSpPr/>
            <p:nvPr/>
          </p:nvSpPr>
          <p:spPr>
            <a:xfrm>
              <a:off x="3552975"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6" name="矩形 15">
              <a:extLst>
                <a:ext uri="{FF2B5EF4-FFF2-40B4-BE49-F238E27FC236}">
                  <a16:creationId xmlns:a16="http://schemas.microsoft.com/office/drawing/2014/main" id="{D08037E0-CD0F-AD85-2DF3-F5C686DBD72A}"/>
                </a:ext>
              </a:extLst>
            </p:cNvPr>
            <p:cNvSpPr/>
            <p:nvPr/>
          </p:nvSpPr>
          <p:spPr>
            <a:xfrm>
              <a:off x="4392989"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8" name="矩形 17">
              <a:extLst>
                <a:ext uri="{FF2B5EF4-FFF2-40B4-BE49-F238E27FC236}">
                  <a16:creationId xmlns:a16="http://schemas.microsoft.com/office/drawing/2014/main" id="{92A36C72-F6A2-9F28-F6CF-70B13DDD8F72}"/>
                </a:ext>
              </a:extLst>
            </p:cNvPr>
            <p:cNvSpPr/>
            <p:nvPr/>
          </p:nvSpPr>
          <p:spPr>
            <a:xfrm>
              <a:off x="5233003"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25" name="矩形 24">
              <a:extLst>
                <a:ext uri="{FF2B5EF4-FFF2-40B4-BE49-F238E27FC236}">
                  <a16:creationId xmlns:a16="http://schemas.microsoft.com/office/drawing/2014/main" id="{9A82424F-2469-FD24-F777-D73CFFC67A1C}"/>
                </a:ext>
              </a:extLst>
            </p:cNvPr>
            <p:cNvSpPr/>
            <p:nvPr/>
          </p:nvSpPr>
          <p:spPr>
            <a:xfrm>
              <a:off x="607301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26" name="矩形 25">
              <a:extLst>
                <a:ext uri="{FF2B5EF4-FFF2-40B4-BE49-F238E27FC236}">
                  <a16:creationId xmlns:a16="http://schemas.microsoft.com/office/drawing/2014/main" id="{214B8F61-E952-7415-B3BE-413359E1945B}"/>
                </a:ext>
              </a:extLst>
            </p:cNvPr>
            <p:cNvSpPr/>
            <p:nvPr/>
          </p:nvSpPr>
          <p:spPr>
            <a:xfrm>
              <a:off x="6913031"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26</a:t>
              </a:r>
            </a:p>
          </p:txBody>
        </p:sp>
        <p:sp>
          <p:nvSpPr>
            <p:cNvPr id="27" name="矩形 26">
              <a:extLst>
                <a:ext uri="{FF2B5EF4-FFF2-40B4-BE49-F238E27FC236}">
                  <a16:creationId xmlns:a16="http://schemas.microsoft.com/office/drawing/2014/main" id="{43B062CB-07DE-263F-3D6D-E61F2EFADF7B}"/>
                </a:ext>
              </a:extLst>
            </p:cNvPr>
            <p:cNvSpPr/>
            <p:nvPr/>
          </p:nvSpPr>
          <p:spPr>
            <a:xfrm>
              <a:off x="1872947" y="1118905"/>
              <a:ext cx="457200" cy="4572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sp>
        <p:nvSpPr>
          <p:cNvPr id="36" name="矩形 35">
            <a:extLst>
              <a:ext uri="{FF2B5EF4-FFF2-40B4-BE49-F238E27FC236}">
                <a16:creationId xmlns:a16="http://schemas.microsoft.com/office/drawing/2014/main" id="{B879ECD2-7276-2C5C-5AA2-7A393737AD46}"/>
              </a:ext>
            </a:extLst>
          </p:cNvPr>
          <p:cNvSpPr/>
          <p:nvPr/>
        </p:nvSpPr>
        <p:spPr>
          <a:xfrm>
            <a:off x="7283449" y="3972173"/>
            <a:ext cx="457200" cy="4572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cxnSp>
        <p:nvCxnSpPr>
          <p:cNvPr id="38" name="直接箭头连接符 37">
            <a:extLst>
              <a:ext uri="{FF2B5EF4-FFF2-40B4-BE49-F238E27FC236}">
                <a16:creationId xmlns:a16="http://schemas.microsoft.com/office/drawing/2014/main" id="{8F03AF30-F787-3022-3FAC-275633019ED4}"/>
              </a:ext>
            </a:extLst>
          </p:cNvPr>
          <p:cNvCxnSpPr>
            <a:cxnSpLocks/>
            <a:stCxn id="17" idx="2"/>
            <a:endCxn id="3" idx="0"/>
          </p:cNvCxnSpPr>
          <p:nvPr/>
        </p:nvCxnSpPr>
        <p:spPr>
          <a:xfrm>
            <a:off x="1631951" y="1508375"/>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45D5FC22-036C-83F1-403A-6868FA3F12F5}"/>
              </a:ext>
            </a:extLst>
          </p:cNvPr>
          <p:cNvCxnSpPr>
            <a:cxnSpLocks/>
          </p:cNvCxnSpPr>
          <p:nvPr/>
        </p:nvCxnSpPr>
        <p:spPr>
          <a:xfrm>
            <a:off x="2470151"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B8208C13-504C-2C97-D36B-A267410503C5}"/>
              </a:ext>
            </a:extLst>
          </p:cNvPr>
          <p:cNvCxnSpPr>
            <a:cxnSpLocks/>
          </p:cNvCxnSpPr>
          <p:nvPr/>
        </p:nvCxnSpPr>
        <p:spPr>
          <a:xfrm>
            <a:off x="3308351"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E803FBCF-71BD-DD1B-E9ED-560904E07F6C}"/>
              </a:ext>
            </a:extLst>
          </p:cNvPr>
          <p:cNvCxnSpPr>
            <a:cxnSpLocks/>
          </p:cNvCxnSpPr>
          <p:nvPr/>
        </p:nvCxnSpPr>
        <p:spPr>
          <a:xfrm>
            <a:off x="4171951"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F9168F1C-F31E-F646-16B2-5D659AB7E7D3}"/>
              </a:ext>
            </a:extLst>
          </p:cNvPr>
          <p:cNvCxnSpPr>
            <a:cxnSpLocks/>
          </p:cNvCxnSpPr>
          <p:nvPr/>
        </p:nvCxnSpPr>
        <p:spPr>
          <a:xfrm>
            <a:off x="5018618"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4C08BF90-23B9-6DBD-EC07-89421E19A8C5}"/>
              </a:ext>
            </a:extLst>
          </p:cNvPr>
          <p:cNvCxnSpPr>
            <a:cxnSpLocks/>
          </p:cNvCxnSpPr>
          <p:nvPr/>
        </p:nvCxnSpPr>
        <p:spPr>
          <a:xfrm>
            <a:off x="5848351"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68DFED9B-E9B8-DC55-2FFA-045E9567A07B}"/>
              </a:ext>
            </a:extLst>
          </p:cNvPr>
          <p:cNvCxnSpPr>
            <a:cxnSpLocks/>
          </p:cNvCxnSpPr>
          <p:nvPr/>
        </p:nvCxnSpPr>
        <p:spPr>
          <a:xfrm>
            <a:off x="6686551"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C4A138FD-A107-F1F1-060D-2CD0175DC7D2}"/>
              </a:ext>
            </a:extLst>
          </p:cNvPr>
          <p:cNvCxnSpPr>
            <a:cxnSpLocks/>
          </p:cNvCxnSpPr>
          <p:nvPr/>
        </p:nvCxnSpPr>
        <p:spPr>
          <a:xfrm>
            <a:off x="7516284" y="1508372"/>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2D59A9FA-5333-4554-3DB2-412149B24D18}"/>
              </a:ext>
            </a:extLst>
          </p:cNvPr>
          <p:cNvCxnSpPr>
            <a:cxnSpLocks/>
          </p:cNvCxnSpPr>
          <p:nvPr/>
        </p:nvCxnSpPr>
        <p:spPr>
          <a:xfrm>
            <a:off x="1629834" y="2493433"/>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97" name="直接箭头连接符 4096">
            <a:extLst>
              <a:ext uri="{FF2B5EF4-FFF2-40B4-BE49-F238E27FC236}">
                <a16:creationId xmlns:a16="http://schemas.microsoft.com/office/drawing/2014/main" id="{13EE3487-E86F-43EF-C04B-148496F6FB69}"/>
              </a:ext>
            </a:extLst>
          </p:cNvPr>
          <p:cNvCxnSpPr>
            <a:cxnSpLocks/>
          </p:cNvCxnSpPr>
          <p:nvPr/>
        </p:nvCxnSpPr>
        <p:spPr>
          <a:xfrm>
            <a:off x="2468034"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98" name="直接箭头连接符 4097">
            <a:extLst>
              <a:ext uri="{FF2B5EF4-FFF2-40B4-BE49-F238E27FC236}">
                <a16:creationId xmlns:a16="http://schemas.microsoft.com/office/drawing/2014/main" id="{5D63A650-46FF-E1C2-3833-68B4D035505F}"/>
              </a:ext>
            </a:extLst>
          </p:cNvPr>
          <p:cNvCxnSpPr>
            <a:cxnSpLocks/>
          </p:cNvCxnSpPr>
          <p:nvPr/>
        </p:nvCxnSpPr>
        <p:spPr>
          <a:xfrm>
            <a:off x="3306234"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99" name="直接箭头连接符 4098">
            <a:extLst>
              <a:ext uri="{FF2B5EF4-FFF2-40B4-BE49-F238E27FC236}">
                <a16:creationId xmlns:a16="http://schemas.microsoft.com/office/drawing/2014/main" id="{910DB44E-A196-40B8-91DC-1B2E00946209}"/>
              </a:ext>
            </a:extLst>
          </p:cNvPr>
          <p:cNvCxnSpPr>
            <a:cxnSpLocks/>
          </p:cNvCxnSpPr>
          <p:nvPr/>
        </p:nvCxnSpPr>
        <p:spPr>
          <a:xfrm>
            <a:off x="4169834"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1" name="直接箭头连接符 4100">
            <a:extLst>
              <a:ext uri="{FF2B5EF4-FFF2-40B4-BE49-F238E27FC236}">
                <a16:creationId xmlns:a16="http://schemas.microsoft.com/office/drawing/2014/main" id="{D6A583F4-2478-9831-4D3A-2F4FDEC63AC3}"/>
              </a:ext>
            </a:extLst>
          </p:cNvPr>
          <p:cNvCxnSpPr>
            <a:cxnSpLocks/>
          </p:cNvCxnSpPr>
          <p:nvPr/>
        </p:nvCxnSpPr>
        <p:spPr>
          <a:xfrm>
            <a:off x="5016501"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2" name="直接箭头连接符 4101">
            <a:extLst>
              <a:ext uri="{FF2B5EF4-FFF2-40B4-BE49-F238E27FC236}">
                <a16:creationId xmlns:a16="http://schemas.microsoft.com/office/drawing/2014/main" id="{C6F19131-834A-B0CE-897A-419CDCD6E530}"/>
              </a:ext>
            </a:extLst>
          </p:cNvPr>
          <p:cNvCxnSpPr>
            <a:cxnSpLocks/>
          </p:cNvCxnSpPr>
          <p:nvPr/>
        </p:nvCxnSpPr>
        <p:spPr>
          <a:xfrm>
            <a:off x="5846234"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3" name="直接箭头连接符 4102">
            <a:extLst>
              <a:ext uri="{FF2B5EF4-FFF2-40B4-BE49-F238E27FC236}">
                <a16:creationId xmlns:a16="http://schemas.microsoft.com/office/drawing/2014/main" id="{9697C1F5-11B9-18E4-0BB3-2EE60B7D1764}"/>
              </a:ext>
            </a:extLst>
          </p:cNvPr>
          <p:cNvCxnSpPr>
            <a:cxnSpLocks/>
          </p:cNvCxnSpPr>
          <p:nvPr/>
        </p:nvCxnSpPr>
        <p:spPr>
          <a:xfrm>
            <a:off x="6684434"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5" name="直接箭头连接符 4104">
            <a:extLst>
              <a:ext uri="{FF2B5EF4-FFF2-40B4-BE49-F238E27FC236}">
                <a16:creationId xmlns:a16="http://schemas.microsoft.com/office/drawing/2014/main" id="{6BE66CA6-A366-E248-12A4-3F98FB146DB7}"/>
              </a:ext>
            </a:extLst>
          </p:cNvPr>
          <p:cNvCxnSpPr>
            <a:cxnSpLocks/>
          </p:cNvCxnSpPr>
          <p:nvPr/>
        </p:nvCxnSpPr>
        <p:spPr>
          <a:xfrm>
            <a:off x="7514167" y="2493430"/>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06" name="直接箭头连接符 4105">
            <a:extLst>
              <a:ext uri="{FF2B5EF4-FFF2-40B4-BE49-F238E27FC236}">
                <a16:creationId xmlns:a16="http://schemas.microsoft.com/office/drawing/2014/main" id="{9BBA8648-3142-0CAB-044A-73CE0627710B}"/>
              </a:ext>
            </a:extLst>
          </p:cNvPr>
          <p:cNvCxnSpPr>
            <a:cxnSpLocks/>
            <a:stCxn id="17" idx="2"/>
            <a:endCxn id="11" idx="0"/>
          </p:cNvCxnSpPr>
          <p:nvPr/>
        </p:nvCxnSpPr>
        <p:spPr>
          <a:xfrm>
            <a:off x="1631951" y="1508375"/>
            <a:ext cx="840014" cy="51646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1" name="直接箭头连接符 4110">
            <a:extLst>
              <a:ext uri="{FF2B5EF4-FFF2-40B4-BE49-F238E27FC236}">
                <a16:creationId xmlns:a16="http://schemas.microsoft.com/office/drawing/2014/main" id="{B90ACB48-B885-A532-BC62-2D3DBCE9B87D}"/>
              </a:ext>
            </a:extLst>
          </p:cNvPr>
          <p:cNvCxnSpPr>
            <a:cxnSpLocks/>
            <a:stCxn id="31" idx="2"/>
            <a:endCxn id="4" idx="0"/>
          </p:cNvCxnSpPr>
          <p:nvPr/>
        </p:nvCxnSpPr>
        <p:spPr>
          <a:xfrm>
            <a:off x="2471965" y="1508372"/>
            <a:ext cx="840014"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5" name="直接箭头连接符 4114">
            <a:extLst>
              <a:ext uri="{FF2B5EF4-FFF2-40B4-BE49-F238E27FC236}">
                <a16:creationId xmlns:a16="http://schemas.microsoft.com/office/drawing/2014/main" id="{436D9CA5-7411-1532-F7B5-50DAC89BE417}"/>
              </a:ext>
            </a:extLst>
          </p:cNvPr>
          <p:cNvCxnSpPr>
            <a:cxnSpLocks/>
            <a:stCxn id="19" idx="2"/>
            <a:endCxn id="5" idx="0"/>
          </p:cNvCxnSpPr>
          <p:nvPr/>
        </p:nvCxnSpPr>
        <p:spPr>
          <a:xfrm>
            <a:off x="3311979" y="1508372"/>
            <a:ext cx="840014"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9" name="直接箭头连接符 4118">
            <a:extLst>
              <a:ext uri="{FF2B5EF4-FFF2-40B4-BE49-F238E27FC236}">
                <a16:creationId xmlns:a16="http://schemas.microsoft.com/office/drawing/2014/main" id="{AF6909A9-8C44-FED8-D573-CDC2A4F47249}"/>
              </a:ext>
            </a:extLst>
          </p:cNvPr>
          <p:cNvCxnSpPr>
            <a:cxnSpLocks/>
            <a:stCxn id="20" idx="2"/>
            <a:endCxn id="6" idx="0"/>
          </p:cNvCxnSpPr>
          <p:nvPr/>
        </p:nvCxnSpPr>
        <p:spPr>
          <a:xfrm>
            <a:off x="4151993" y="1508372"/>
            <a:ext cx="840014"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3" name="直接箭头连接符 4122">
            <a:extLst>
              <a:ext uri="{FF2B5EF4-FFF2-40B4-BE49-F238E27FC236}">
                <a16:creationId xmlns:a16="http://schemas.microsoft.com/office/drawing/2014/main" id="{A111B74C-C8BF-10C3-7E35-95C8D9448DB6}"/>
              </a:ext>
            </a:extLst>
          </p:cNvPr>
          <p:cNvCxnSpPr>
            <a:cxnSpLocks/>
          </p:cNvCxnSpPr>
          <p:nvPr/>
        </p:nvCxnSpPr>
        <p:spPr>
          <a:xfrm>
            <a:off x="5011965" y="1518226"/>
            <a:ext cx="840014" cy="51646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5" name="直接箭头连接符 4124">
            <a:extLst>
              <a:ext uri="{FF2B5EF4-FFF2-40B4-BE49-F238E27FC236}">
                <a16:creationId xmlns:a16="http://schemas.microsoft.com/office/drawing/2014/main" id="{A2CDB3D9-31FB-16D2-8EB4-B7DAB8F2B374}"/>
              </a:ext>
            </a:extLst>
          </p:cNvPr>
          <p:cNvCxnSpPr>
            <a:cxnSpLocks/>
          </p:cNvCxnSpPr>
          <p:nvPr/>
        </p:nvCxnSpPr>
        <p:spPr>
          <a:xfrm>
            <a:off x="5851979" y="1518223"/>
            <a:ext cx="840014"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6" name="直接箭头连接符 4125">
            <a:extLst>
              <a:ext uri="{FF2B5EF4-FFF2-40B4-BE49-F238E27FC236}">
                <a16:creationId xmlns:a16="http://schemas.microsoft.com/office/drawing/2014/main" id="{BB3B160B-8520-3F48-A627-5AB4B707D73B}"/>
              </a:ext>
            </a:extLst>
          </p:cNvPr>
          <p:cNvCxnSpPr>
            <a:cxnSpLocks/>
          </p:cNvCxnSpPr>
          <p:nvPr/>
        </p:nvCxnSpPr>
        <p:spPr>
          <a:xfrm>
            <a:off x="6691993" y="1518223"/>
            <a:ext cx="840014"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29" name="直接箭头连接符 4128">
            <a:extLst>
              <a:ext uri="{FF2B5EF4-FFF2-40B4-BE49-F238E27FC236}">
                <a16:creationId xmlns:a16="http://schemas.microsoft.com/office/drawing/2014/main" id="{77EB4C17-EB85-6935-37DF-12FDFD71AC4F}"/>
              </a:ext>
            </a:extLst>
          </p:cNvPr>
          <p:cNvCxnSpPr>
            <a:cxnSpLocks/>
            <a:stCxn id="3" idx="2"/>
            <a:endCxn id="14" idx="0"/>
          </p:cNvCxnSpPr>
          <p:nvPr/>
        </p:nvCxnSpPr>
        <p:spPr>
          <a:xfrm>
            <a:off x="1631951" y="2482042"/>
            <a:ext cx="1680028" cy="51646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4" name="直接箭头连接符 4133">
            <a:extLst>
              <a:ext uri="{FF2B5EF4-FFF2-40B4-BE49-F238E27FC236}">
                <a16:creationId xmlns:a16="http://schemas.microsoft.com/office/drawing/2014/main" id="{B678EBE4-8BC1-6879-0984-E41A524BA06F}"/>
              </a:ext>
            </a:extLst>
          </p:cNvPr>
          <p:cNvCxnSpPr>
            <a:cxnSpLocks/>
          </p:cNvCxnSpPr>
          <p:nvPr/>
        </p:nvCxnSpPr>
        <p:spPr>
          <a:xfrm>
            <a:off x="5849256" y="2486967"/>
            <a:ext cx="1680028" cy="51646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5" name="直接箭头连接符 4134">
            <a:extLst>
              <a:ext uri="{FF2B5EF4-FFF2-40B4-BE49-F238E27FC236}">
                <a16:creationId xmlns:a16="http://schemas.microsoft.com/office/drawing/2014/main" id="{AD817856-8DC4-8ADD-5E14-376BD3C5D208}"/>
              </a:ext>
            </a:extLst>
          </p:cNvPr>
          <p:cNvCxnSpPr>
            <a:cxnSpLocks/>
            <a:stCxn id="11" idx="2"/>
            <a:endCxn id="15" idx="0"/>
          </p:cNvCxnSpPr>
          <p:nvPr/>
        </p:nvCxnSpPr>
        <p:spPr>
          <a:xfrm>
            <a:off x="2471965" y="2482039"/>
            <a:ext cx="1680028"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41" name="直接箭头连接符 4140">
            <a:extLst>
              <a:ext uri="{FF2B5EF4-FFF2-40B4-BE49-F238E27FC236}">
                <a16:creationId xmlns:a16="http://schemas.microsoft.com/office/drawing/2014/main" id="{C4DE396C-0C12-6276-B018-3F8BC3117762}"/>
              </a:ext>
            </a:extLst>
          </p:cNvPr>
          <p:cNvCxnSpPr>
            <a:cxnSpLocks/>
            <a:stCxn id="4" idx="2"/>
            <a:endCxn id="16" idx="0"/>
          </p:cNvCxnSpPr>
          <p:nvPr/>
        </p:nvCxnSpPr>
        <p:spPr>
          <a:xfrm>
            <a:off x="3311979" y="2482039"/>
            <a:ext cx="1680028"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44" name="直接箭头连接符 4143">
            <a:extLst>
              <a:ext uri="{FF2B5EF4-FFF2-40B4-BE49-F238E27FC236}">
                <a16:creationId xmlns:a16="http://schemas.microsoft.com/office/drawing/2014/main" id="{10F71A0D-D375-FF07-5A31-DD51BB1DFD01}"/>
              </a:ext>
            </a:extLst>
          </p:cNvPr>
          <p:cNvCxnSpPr>
            <a:cxnSpLocks/>
            <a:stCxn id="5" idx="2"/>
            <a:endCxn id="18" idx="0"/>
          </p:cNvCxnSpPr>
          <p:nvPr/>
        </p:nvCxnSpPr>
        <p:spPr>
          <a:xfrm>
            <a:off x="4151993" y="2482039"/>
            <a:ext cx="1680028"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47" name="直接箭头连接符 4146">
            <a:extLst>
              <a:ext uri="{FF2B5EF4-FFF2-40B4-BE49-F238E27FC236}">
                <a16:creationId xmlns:a16="http://schemas.microsoft.com/office/drawing/2014/main" id="{E506A5C8-9092-E52D-1F55-D0ACD608F161}"/>
              </a:ext>
            </a:extLst>
          </p:cNvPr>
          <p:cNvCxnSpPr>
            <a:cxnSpLocks/>
            <a:stCxn id="6" idx="2"/>
            <a:endCxn id="25" idx="0"/>
          </p:cNvCxnSpPr>
          <p:nvPr/>
        </p:nvCxnSpPr>
        <p:spPr>
          <a:xfrm>
            <a:off x="4992007" y="2482039"/>
            <a:ext cx="1680028"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50" name="直接箭头连接符 4149">
            <a:extLst>
              <a:ext uri="{FF2B5EF4-FFF2-40B4-BE49-F238E27FC236}">
                <a16:creationId xmlns:a16="http://schemas.microsoft.com/office/drawing/2014/main" id="{FA52A647-DE0A-7194-C6DF-198A6EADCE2D}"/>
              </a:ext>
            </a:extLst>
          </p:cNvPr>
          <p:cNvCxnSpPr>
            <a:cxnSpLocks/>
            <a:stCxn id="15" idx="2"/>
          </p:cNvCxnSpPr>
          <p:nvPr/>
        </p:nvCxnSpPr>
        <p:spPr>
          <a:xfrm>
            <a:off x="4151993" y="3455706"/>
            <a:ext cx="3377291" cy="50507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53" name="直接箭头连接符 4152">
            <a:extLst>
              <a:ext uri="{FF2B5EF4-FFF2-40B4-BE49-F238E27FC236}">
                <a16:creationId xmlns:a16="http://schemas.microsoft.com/office/drawing/2014/main" id="{12F72688-6FBB-6F6C-1A5A-755CA2B60B2B}"/>
              </a:ext>
            </a:extLst>
          </p:cNvPr>
          <p:cNvCxnSpPr>
            <a:cxnSpLocks/>
          </p:cNvCxnSpPr>
          <p:nvPr/>
        </p:nvCxnSpPr>
        <p:spPr>
          <a:xfrm>
            <a:off x="7512049" y="3455706"/>
            <a:ext cx="0" cy="51646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9910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up)">
                                      <p:cBhvr>
                                        <p:cTn id="10" dur="500"/>
                                        <p:tgtEl>
                                          <p:spTgt spid="50"/>
                                        </p:tgtEl>
                                      </p:cBhvr>
                                    </p:animEffect>
                                  </p:childTnLst>
                                </p:cTn>
                              </p:par>
                              <p:par>
                                <p:cTn id="11" presetID="22" presetClass="entr" presetSubtype="1"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par>
                                <p:cTn id="14" presetID="22" presetClass="entr" presetSubtype="1"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up)">
                                      <p:cBhvr>
                                        <p:cTn id="16" dur="500"/>
                                        <p:tgtEl>
                                          <p:spTgt spid="52"/>
                                        </p:tgtEl>
                                      </p:cBhvr>
                                    </p:animEffect>
                                  </p:childTnLst>
                                </p:cTn>
                              </p:par>
                              <p:par>
                                <p:cTn id="17" presetID="22" presetClass="entr" presetSubtype="1"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up)">
                                      <p:cBhvr>
                                        <p:cTn id="19" dur="500"/>
                                        <p:tgtEl>
                                          <p:spTgt spid="53"/>
                                        </p:tgtEl>
                                      </p:cBhvr>
                                    </p:animEffect>
                                  </p:childTnLst>
                                </p:cTn>
                              </p:par>
                              <p:par>
                                <p:cTn id="20" presetID="22" presetClass="entr" presetSubtype="1"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up)">
                                      <p:cBhvr>
                                        <p:cTn id="22" dur="500"/>
                                        <p:tgtEl>
                                          <p:spTgt spid="54"/>
                                        </p:tgtEl>
                                      </p:cBhvr>
                                    </p:animEffect>
                                  </p:childTnLst>
                                </p:cTn>
                              </p:par>
                              <p:par>
                                <p:cTn id="23" presetID="22" presetClass="entr" presetSubtype="1"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up)">
                                      <p:cBhvr>
                                        <p:cTn id="25" dur="500"/>
                                        <p:tgtEl>
                                          <p:spTgt spid="55"/>
                                        </p:tgtEl>
                                      </p:cBhvr>
                                    </p:animEffect>
                                  </p:childTnLst>
                                </p:cTn>
                              </p:par>
                              <p:par>
                                <p:cTn id="26" presetID="22" presetClass="entr" presetSubtype="1"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par>
                                <p:cTn id="29" presetID="22" presetClass="entr" presetSubtype="1"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animEffect transition="in" filter="wipe(up)">
                                      <p:cBhvr>
                                        <p:cTn id="31" dur="500"/>
                                        <p:tgtEl>
                                          <p:spTgt spid="4106"/>
                                        </p:tgtEl>
                                      </p:cBhvr>
                                    </p:animEffect>
                                  </p:childTnLst>
                                </p:cTn>
                              </p:par>
                              <p:par>
                                <p:cTn id="32" presetID="22" presetClass="entr" presetSubtype="1" fill="hold" nodeType="withEffect">
                                  <p:stCondLst>
                                    <p:cond delay="0"/>
                                  </p:stCondLst>
                                  <p:childTnLst>
                                    <p:set>
                                      <p:cBhvr>
                                        <p:cTn id="33" dur="1" fill="hold">
                                          <p:stCondLst>
                                            <p:cond delay="0"/>
                                          </p:stCondLst>
                                        </p:cTn>
                                        <p:tgtEl>
                                          <p:spTgt spid="4111"/>
                                        </p:tgtEl>
                                        <p:attrNameLst>
                                          <p:attrName>style.visibility</p:attrName>
                                        </p:attrNameLst>
                                      </p:cBhvr>
                                      <p:to>
                                        <p:strVal val="visible"/>
                                      </p:to>
                                    </p:set>
                                    <p:animEffect transition="in" filter="wipe(up)">
                                      <p:cBhvr>
                                        <p:cTn id="34" dur="500"/>
                                        <p:tgtEl>
                                          <p:spTgt spid="4111"/>
                                        </p:tgtEl>
                                      </p:cBhvr>
                                    </p:animEffect>
                                  </p:childTnLst>
                                </p:cTn>
                              </p:par>
                              <p:par>
                                <p:cTn id="35" presetID="22" presetClass="entr" presetSubtype="1" fill="hold" nodeType="withEffect">
                                  <p:stCondLst>
                                    <p:cond delay="0"/>
                                  </p:stCondLst>
                                  <p:childTnLst>
                                    <p:set>
                                      <p:cBhvr>
                                        <p:cTn id="36" dur="1" fill="hold">
                                          <p:stCondLst>
                                            <p:cond delay="0"/>
                                          </p:stCondLst>
                                        </p:cTn>
                                        <p:tgtEl>
                                          <p:spTgt spid="4115"/>
                                        </p:tgtEl>
                                        <p:attrNameLst>
                                          <p:attrName>style.visibility</p:attrName>
                                        </p:attrNameLst>
                                      </p:cBhvr>
                                      <p:to>
                                        <p:strVal val="visible"/>
                                      </p:to>
                                    </p:set>
                                    <p:animEffect transition="in" filter="wipe(up)">
                                      <p:cBhvr>
                                        <p:cTn id="37" dur="500"/>
                                        <p:tgtEl>
                                          <p:spTgt spid="4115"/>
                                        </p:tgtEl>
                                      </p:cBhvr>
                                    </p:animEffect>
                                  </p:childTnLst>
                                </p:cTn>
                              </p:par>
                              <p:par>
                                <p:cTn id="38" presetID="22" presetClass="entr" presetSubtype="1" fill="hold" nodeType="withEffect">
                                  <p:stCondLst>
                                    <p:cond delay="0"/>
                                  </p:stCondLst>
                                  <p:childTnLst>
                                    <p:set>
                                      <p:cBhvr>
                                        <p:cTn id="39" dur="1" fill="hold">
                                          <p:stCondLst>
                                            <p:cond delay="0"/>
                                          </p:stCondLst>
                                        </p:cTn>
                                        <p:tgtEl>
                                          <p:spTgt spid="4119"/>
                                        </p:tgtEl>
                                        <p:attrNameLst>
                                          <p:attrName>style.visibility</p:attrName>
                                        </p:attrNameLst>
                                      </p:cBhvr>
                                      <p:to>
                                        <p:strVal val="visible"/>
                                      </p:to>
                                    </p:set>
                                    <p:animEffect transition="in" filter="wipe(up)">
                                      <p:cBhvr>
                                        <p:cTn id="40" dur="500"/>
                                        <p:tgtEl>
                                          <p:spTgt spid="4119"/>
                                        </p:tgtEl>
                                      </p:cBhvr>
                                    </p:animEffect>
                                  </p:childTnLst>
                                </p:cTn>
                              </p:par>
                              <p:par>
                                <p:cTn id="41" presetID="22" presetClass="entr" presetSubtype="1" fill="hold" nodeType="withEffect">
                                  <p:stCondLst>
                                    <p:cond delay="0"/>
                                  </p:stCondLst>
                                  <p:childTnLst>
                                    <p:set>
                                      <p:cBhvr>
                                        <p:cTn id="42" dur="1" fill="hold">
                                          <p:stCondLst>
                                            <p:cond delay="0"/>
                                          </p:stCondLst>
                                        </p:cTn>
                                        <p:tgtEl>
                                          <p:spTgt spid="4123"/>
                                        </p:tgtEl>
                                        <p:attrNameLst>
                                          <p:attrName>style.visibility</p:attrName>
                                        </p:attrNameLst>
                                      </p:cBhvr>
                                      <p:to>
                                        <p:strVal val="visible"/>
                                      </p:to>
                                    </p:set>
                                    <p:animEffect transition="in" filter="wipe(up)">
                                      <p:cBhvr>
                                        <p:cTn id="43" dur="500"/>
                                        <p:tgtEl>
                                          <p:spTgt spid="4123"/>
                                        </p:tgtEl>
                                      </p:cBhvr>
                                    </p:animEffect>
                                  </p:childTnLst>
                                </p:cTn>
                              </p:par>
                              <p:par>
                                <p:cTn id="44" presetID="22" presetClass="entr" presetSubtype="1" fill="hold" nodeType="withEffect">
                                  <p:stCondLst>
                                    <p:cond delay="0"/>
                                  </p:stCondLst>
                                  <p:childTnLst>
                                    <p:set>
                                      <p:cBhvr>
                                        <p:cTn id="45" dur="1" fill="hold">
                                          <p:stCondLst>
                                            <p:cond delay="0"/>
                                          </p:stCondLst>
                                        </p:cTn>
                                        <p:tgtEl>
                                          <p:spTgt spid="4125"/>
                                        </p:tgtEl>
                                        <p:attrNameLst>
                                          <p:attrName>style.visibility</p:attrName>
                                        </p:attrNameLst>
                                      </p:cBhvr>
                                      <p:to>
                                        <p:strVal val="visible"/>
                                      </p:to>
                                    </p:set>
                                    <p:animEffect transition="in" filter="wipe(up)">
                                      <p:cBhvr>
                                        <p:cTn id="46" dur="500"/>
                                        <p:tgtEl>
                                          <p:spTgt spid="4125"/>
                                        </p:tgtEl>
                                      </p:cBhvr>
                                    </p:animEffect>
                                  </p:childTnLst>
                                </p:cTn>
                              </p:par>
                              <p:par>
                                <p:cTn id="47" presetID="22" presetClass="entr" presetSubtype="1" fill="hold" nodeType="withEffect">
                                  <p:stCondLst>
                                    <p:cond delay="0"/>
                                  </p:stCondLst>
                                  <p:childTnLst>
                                    <p:set>
                                      <p:cBhvr>
                                        <p:cTn id="48" dur="1" fill="hold">
                                          <p:stCondLst>
                                            <p:cond delay="0"/>
                                          </p:stCondLst>
                                        </p:cTn>
                                        <p:tgtEl>
                                          <p:spTgt spid="4126"/>
                                        </p:tgtEl>
                                        <p:attrNameLst>
                                          <p:attrName>style.visibility</p:attrName>
                                        </p:attrNameLst>
                                      </p:cBhvr>
                                      <p:to>
                                        <p:strVal val="visible"/>
                                      </p:to>
                                    </p:set>
                                    <p:animEffect transition="in" filter="wipe(up)">
                                      <p:cBhvr>
                                        <p:cTn id="49" dur="500"/>
                                        <p:tgtEl>
                                          <p:spTgt spid="4126"/>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up)">
                                      <p:cBhvr>
                                        <p:cTn id="57" dur="500"/>
                                        <p:tgtEl>
                                          <p:spTgt spid="63"/>
                                        </p:tgtEl>
                                      </p:cBhvr>
                                    </p:animEffect>
                                  </p:childTnLst>
                                </p:cTn>
                              </p:par>
                              <p:par>
                                <p:cTn id="58" presetID="22" presetClass="entr" presetSubtype="1" fill="hold" nodeType="with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wipe(up)">
                                      <p:cBhvr>
                                        <p:cTn id="60" dur="500"/>
                                        <p:tgtEl>
                                          <p:spTgt spid="4097"/>
                                        </p:tgtEl>
                                      </p:cBhvr>
                                    </p:animEffect>
                                  </p:childTnLst>
                                </p:cTn>
                              </p:par>
                              <p:par>
                                <p:cTn id="61" presetID="22" presetClass="entr" presetSubtype="1" fill="hold" nodeType="withEffect">
                                  <p:stCondLst>
                                    <p:cond delay="0"/>
                                  </p:stCondLst>
                                  <p:childTnLst>
                                    <p:set>
                                      <p:cBhvr>
                                        <p:cTn id="62" dur="1" fill="hold">
                                          <p:stCondLst>
                                            <p:cond delay="0"/>
                                          </p:stCondLst>
                                        </p:cTn>
                                        <p:tgtEl>
                                          <p:spTgt spid="4098"/>
                                        </p:tgtEl>
                                        <p:attrNameLst>
                                          <p:attrName>style.visibility</p:attrName>
                                        </p:attrNameLst>
                                      </p:cBhvr>
                                      <p:to>
                                        <p:strVal val="visible"/>
                                      </p:to>
                                    </p:set>
                                    <p:animEffect transition="in" filter="wipe(up)">
                                      <p:cBhvr>
                                        <p:cTn id="63" dur="500"/>
                                        <p:tgtEl>
                                          <p:spTgt spid="4098"/>
                                        </p:tgtEl>
                                      </p:cBhvr>
                                    </p:animEffect>
                                  </p:childTnLst>
                                </p:cTn>
                              </p:par>
                              <p:par>
                                <p:cTn id="64" presetID="22" presetClass="entr" presetSubtype="1" fill="hold" nodeType="withEffect">
                                  <p:stCondLst>
                                    <p:cond delay="0"/>
                                  </p:stCondLst>
                                  <p:childTnLst>
                                    <p:set>
                                      <p:cBhvr>
                                        <p:cTn id="65" dur="1" fill="hold">
                                          <p:stCondLst>
                                            <p:cond delay="0"/>
                                          </p:stCondLst>
                                        </p:cTn>
                                        <p:tgtEl>
                                          <p:spTgt spid="4099"/>
                                        </p:tgtEl>
                                        <p:attrNameLst>
                                          <p:attrName>style.visibility</p:attrName>
                                        </p:attrNameLst>
                                      </p:cBhvr>
                                      <p:to>
                                        <p:strVal val="visible"/>
                                      </p:to>
                                    </p:set>
                                    <p:animEffect transition="in" filter="wipe(up)">
                                      <p:cBhvr>
                                        <p:cTn id="66" dur="500"/>
                                        <p:tgtEl>
                                          <p:spTgt spid="4099"/>
                                        </p:tgtEl>
                                      </p:cBhvr>
                                    </p:animEffect>
                                  </p:childTnLst>
                                </p:cTn>
                              </p:par>
                              <p:par>
                                <p:cTn id="67" presetID="22" presetClass="entr" presetSubtype="1" fill="hold" nodeType="withEffect">
                                  <p:stCondLst>
                                    <p:cond delay="0"/>
                                  </p:stCondLst>
                                  <p:childTnLst>
                                    <p:set>
                                      <p:cBhvr>
                                        <p:cTn id="68" dur="1" fill="hold">
                                          <p:stCondLst>
                                            <p:cond delay="0"/>
                                          </p:stCondLst>
                                        </p:cTn>
                                        <p:tgtEl>
                                          <p:spTgt spid="4101"/>
                                        </p:tgtEl>
                                        <p:attrNameLst>
                                          <p:attrName>style.visibility</p:attrName>
                                        </p:attrNameLst>
                                      </p:cBhvr>
                                      <p:to>
                                        <p:strVal val="visible"/>
                                      </p:to>
                                    </p:set>
                                    <p:animEffect transition="in" filter="wipe(up)">
                                      <p:cBhvr>
                                        <p:cTn id="69" dur="500"/>
                                        <p:tgtEl>
                                          <p:spTgt spid="4101"/>
                                        </p:tgtEl>
                                      </p:cBhvr>
                                    </p:animEffect>
                                  </p:childTnLst>
                                </p:cTn>
                              </p:par>
                              <p:par>
                                <p:cTn id="70" presetID="22" presetClass="entr" presetSubtype="1" fill="hold" nodeType="withEffect">
                                  <p:stCondLst>
                                    <p:cond delay="0"/>
                                  </p:stCondLst>
                                  <p:childTnLst>
                                    <p:set>
                                      <p:cBhvr>
                                        <p:cTn id="71" dur="1" fill="hold">
                                          <p:stCondLst>
                                            <p:cond delay="0"/>
                                          </p:stCondLst>
                                        </p:cTn>
                                        <p:tgtEl>
                                          <p:spTgt spid="4102"/>
                                        </p:tgtEl>
                                        <p:attrNameLst>
                                          <p:attrName>style.visibility</p:attrName>
                                        </p:attrNameLst>
                                      </p:cBhvr>
                                      <p:to>
                                        <p:strVal val="visible"/>
                                      </p:to>
                                    </p:set>
                                    <p:animEffect transition="in" filter="wipe(up)">
                                      <p:cBhvr>
                                        <p:cTn id="72" dur="500"/>
                                        <p:tgtEl>
                                          <p:spTgt spid="4102"/>
                                        </p:tgtEl>
                                      </p:cBhvr>
                                    </p:animEffect>
                                  </p:childTnLst>
                                </p:cTn>
                              </p:par>
                              <p:par>
                                <p:cTn id="73" presetID="22" presetClass="entr" presetSubtype="1" fill="hold" nodeType="withEffect">
                                  <p:stCondLst>
                                    <p:cond delay="0"/>
                                  </p:stCondLst>
                                  <p:childTnLst>
                                    <p:set>
                                      <p:cBhvr>
                                        <p:cTn id="74" dur="1" fill="hold">
                                          <p:stCondLst>
                                            <p:cond delay="0"/>
                                          </p:stCondLst>
                                        </p:cTn>
                                        <p:tgtEl>
                                          <p:spTgt spid="4103"/>
                                        </p:tgtEl>
                                        <p:attrNameLst>
                                          <p:attrName>style.visibility</p:attrName>
                                        </p:attrNameLst>
                                      </p:cBhvr>
                                      <p:to>
                                        <p:strVal val="visible"/>
                                      </p:to>
                                    </p:set>
                                    <p:animEffect transition="in" filter="wipe(up)">
                                      <p:cBhvr>
                                        <p:cTn id="75" dur="500"/>
                                        <p:tgtEl>
                                          <p:spTgt spid="4103"/>
                                        </p:tgtEl>
                                      </p:cBhvr>
                                    </p:animEffect>
                                  </p:childTnLst>
                                </p:cTn>
                              </p:par>
                              <p:par>
                                <p:cTn id="76" presetID="22" presetClass="entr" presetSubtype="1" fill="hold" nodeType="withEffect">
                                  <p:stCondLst>
                                    <p:cond delay="0"/>
                                  </p:stCondLst>
                                  <p:childTnLst>
                                    <p:set>
                                      <p:cBhvr>
                                        <p:cTn id="77" dur="1" fill="hold">
                                          <p:stCondLst>
                                            <p:cond delay="0"/>
                                          </p:stCondLst>
                                        </p:cTn>
                                        <p:tgtEl>
                                          <p:spTgt spid="4105"/>
                                        </p:tgtEl>
                                        <p:attrNameLst>
                                          <p:attrName>style.visibility</p:attrName>
                                        </p:attrNameLst>
                                      </p:cBhvr>
                                      <p:to>
                                        <p:strVal val="visible"/>
                                      </p:to>
                                    </p:set>
                                    <p:animEffect transition="in" filter="wipe(up)">
                                      <p:cBhvr>
                                        <p:cTn id="78" dur="500"/>
                                        <p:tgtEl>
                                          <p:spTgt spid="4105"/>
                                        </p:tgtEl>
                                      </p:cBhvr>
                                    </p:animEffect>
                                  </p:childTnLst>
                                </p:cTn>
                              </p:par>
                              <p:par>
                                <p:cTn id="79" presetID="22" presetClass="entr" presetSubtype="1" fill="hold" nodeType="withEffect">
                                  <p:stCondLst>
                                    <p:cond delay="0"/>
                                  </p:stCondLst>
                                  <p:childTnLst>
                                    <p:set>
                                      <p:cBhvr>
                                        <p:cTn id="80" dur="1" fill="hold">
                                          <p:stCondLst>
                                            <p:cond delay="0"/>
                                          </p:stCondLst>
                                        </p:cTn>
                                        <p:tgtEl>
                                          <p:spTgt spid="4129"/>
                                        </p:tgtEl>
                                        <p:attrNameLst>
                                          <p:attrName>style.visibility</p:attrName>
                                        </p:attrNameLst>
                                      </p:cBhvr>
                                      <p:to>
                                        <p:strVal val="visible"/>
                                      </p:to>
                                    </p:set>
                                    <p:animEffect transition="in" filter="wipe(up)">
                                      <p:cBhvr>
                                        <p:cTn id="81" dur="500"/>
                                        <p:tgtEl>
                                          <p:spTgt spid="4129"/>
                                        </p:tgtEl>
                                      </p:cBhvr>
                                    </p:animEffect>
                                  </p:childTnLst>
                                </p:cTn>
                              </p:par>
                              <p:par>
                                <p:cTn id="82" presetID="22" presetClass="entr" presetSubtype="1" fill="hold" nodeType="withEffect">
                                  <p:stCondLst>
                                    <p:cond delay="0"/>
                                  </p:stCondLst>
                                  <p:childTnLst>
                                    <p:set>
                                      <p:cBhvr>
                                        <p:cTn id="83" dur="1" fill="hold">
                                          <p:stCondLst>
                                            <p:cond delay="0"/>
                                          </p:stCondLst>
                                        </p:cTn>
                                        <p:tgtEl>
                                          <p:spTgt spid="4134"/>
                                        </p:tgtEl>
                                        <p:attrNameLst>
                                          <p:attrName>style.visibility</p:attrName>
                                        </p:attrNameLst>
                                      </p:cBhvr>
                                      <p:to>
                                        <p:strVal val="visible"/>
                                      </p:to>
                                    </p:set>
                                    <p:animEffect transition="in" filter="wipe(up)">
                                      <p:cBhvr>
                                        <p:cTn id="84" dur="500"/>
                                        <p:tgtEl>
                                          <p:spTgt spid="4134"/>
                                        </p:tgtEl>
                                      </p:cBhvr>
                                    </p:animEffect>
                                  </p:childTnLst>
                                </p:cTn>
                              </p:par>
                              <p:par>
                                <p:cTn id="85" presetID="22" presetClass="entr" presetSubtype="1" fill="hold" nodeType="withEffect">
                                  <p:stCondLst>
                                    <p:cond delay="0"/>
                                  </p:stCondLst>
                                  <p:childTnLst>
                                    <p:set>
                                      <p:cBhvr>
                                        <p:cTn id="86" dur="1" fill="hold">
                                          <p:stCondLst>
                                            <p:cond delay="0"/>
                                          </p:stCondLst>
                                        </p:cTn>
                                        <p:tgtEl>
                                          <p:spTgt spid="4135"/>
                                        </p:tgtEl>
                                        <p:attrNameLst>
                                          <p:attrName>style.visibility</p:attrName>
                                        </p:attrNameLst>
                                      </p:cBhvr>
                                      <p:to>
                                        <p:strVal val="visible"/>
                                      </p:to>
                                    </p:set>
                                    <p:animEffect transition="in" filter="wipe(up)">
                                      <p:cBhvr>
                                        <p:cTn id="87" dur="500"/>
                                        <p:tgtEl>
                                          <p:spTgt spid="4135"/>
                                        </p:tgtEl>
                                      </p:cBhvr>
                                    </p:animEffect>
                                  </p:childTnLst>
                                </p:cTn>
                              </p:par>
                              <p:par>
                                <p:cTn id="88" presetID="22" presetClass="entr" presetSubtype="1" fill="hold" nodeType="withEffect">
                                  <p:stCondLst>
                                    <p:cond delay="0"/>
                                  </p:stCondLst>
                                  <p:childTnLst>
                                    <p:set>
                                      <p:cBhvr>
                                        <p:cTn id="89" dur="1" fill="hold">
                                          <p:stCondLst>
                                            <p:cond delay="0"/>
                                          </p:stCondLst>
                                        </p:cTn>
                                        <p:tgtEl>
                                          <p:spTgt spid="4141"/>
                                        </p:tgtEl>
                                        <p:attrNameLst>
                                          <p:attrName>style.visibility</p:attrName>
                                        </p:attrNameLst>
                                      </p:cBhvr>
                                      <p:to>
                                        <p:strVal val="visible"/>
                                      </p:to>
                                    </p:set>
                                    <p:animEffect transition="in" filter="wipe(up)">
                                      <p:cBhvr>
                                        <p:cTn id="90" dur="500"/>
                                        <p:tgtEl>
                                          <p:spTgt spid="4141"/>
                                        </p:tgtEl>
                                      </p:cBhvr>
                                    </p:animEffect>
                                  </p:childTnLst>
                                </p:cTn>
                              </p:par>
                              <p:par>
                                <p:cTn id="91" presetID="22" presetClass="entr" presetSubtype="1" fill="hold" nodeType="withEffect">
                                  <p:stCondLst>
                                    <p:cond delay="0"/>
                                  </p:stCondLst>
                                  <p:childTnLst>
                                    <p:set>
                                      <p:cBhvr>
                                        <p:cTn id="92" dur="1" fill="hold">
                                          <p:stCondLst>
                                            <p:cond delay="0"/>
                                          </p:stCondLst>
                                        </p:cTn>
                                        <p:tgtEl>
                                          <p:spTgt spid="4144"/>
                                        </p:tgtEl>
                                        <p:attrNameLst>
                                          <p:attrName>style.visibility</p:attrName>
                                        </p:attrNameLst>
                                      </p:cBhvr>
                                      <p:to>
                                        <p:strVal val="visible"/>
                                      </p:to>
                                    </p:set>
                                    <p:animEffect transition="in" filter="wipe(up)">
                                      <p:cBhvr>
                                        <p:cTn id="93" dur="500"/>
                                        <p:tgtEl>
                                          <p:spTgt spid="4144"/>
                                        </p:tgtEl>
                                      </p:cBhvr>
                                    </p:animEffect>
                                  </p:childTnLst>
                                </p:cTn>
                              </p:par>
                              <p:par>
                                <p:cTn id="94" presetID="22" presetClass="entr" presetSubtype="1" fill="hold" nodeType="withEffect">
                                  <p:stCondLst>
                                    <p:cond delay="0"/>
                                  </p:stCondLst>
                                  <p:childTnLst>
                                    <p:set>
                                      <p:cBhvr>
                                        <p:cTn id="95" dur="1" fill="hold">
                                          <p:stCondLst>
                                            <p:cond delay="0"/>
                                          </p:stCondLst>
                                        </p:cTn>
                                        <p:tgtEl>
                                          <p:spTgt spid="4147"/>
                                        </p:tgtEl>
                                        <p:attrNameLst>
                                          <p:attrName>style.visibility</p:attrName>
                                        </p:attrNameLst>
                                      </p:cBhvr>
                                      <p:to>
                                        <p:strVal val="visible"/>
                                      </p:to>
                                    </p:set>
                                    <p:animEffect transition="in" filter="wipe(up)">
                                      <p:cBhvr>
                                        <p:cTn id="96" dur="500"/>
                                        <p:tgtEl>
                                          <p:spTgt spid="4147"/>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4150"/>
                                        </p:tgtEl>
                                        <p:attrNameLst>
                                          <p:attrName>style.visibility</p:attrName>
                                        </p:attrNameLst>
                                      </p:cBhvr>
                                      <p:to>
                                        <p:strVal val="visible"/>
                                      </p:to>
                                    </p:set>
                                    <p:animEffect transition="in" filter="wipe(up)">
                                      <p:cBhvr>
                                        <p:cTn id="104" dur="500"/>
                                        <p:tgtEl>
                                          <p:spTgt spid="4150"/>
                                        </p:tgtEl>
                                      </p:cBhvr>
                                    </p:animEffect>
                                  </p:childTnLst>
                                </p:cTn>
                              </p:par>
                              <p:par>
                                <p:cTn id="105" presetID="22" presetClass="entr" presetSubtype="1" fill="hold" nodeType="withEffect">
                                  <p:stCondLst>
                                    <p:cond delay="0"/>
                                  </p:stCondLst>
                                  <p:childTnLst>
                                    <p:set>
                                      <p:cBhvr>
                                        <p:cTn id="106" dur="1" fill="hold">
                                          <p:stCondLst>
                                            <p:cond delay="0"/>
                                          </p:stCondLst>
                                        </p:cTn>
                                        <p:tgtEl>
                                          <p:spTgt spid="4153"/>
                                        </p:tgtEl>
                                        <p:attrNameLst>
                                          <p:attrName>style.visibility</p:attrName>
                                        </p:attrNameLst>
                                      </p:cBhvr>
                                      <p:to>
                                        <p:strVal val="visible"/>
                                      </p:to>
                                    </p:set>
                                    <p:animEffect transition="in" filter="wipe(up)">
                                      <p:cBhvr>
                                        <p:cTn id="107" dur="500"/>
                                        <p:tgtEl>
                                          <p:spTgt spid="4153"/>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2" fill="hold" nodeType="clickEffect">
                                  <p:stCondLst>
                                    <p:cond delay="0"/>
                                  </p:stCondLst>
                                  <p:childTnLst>
                                    <p:animClr clrSpc="rgb" dir="cw">
                                      <p:cBhvr>
                                        <p:cTn id="114" dur="500" fill="hold"/>
                                        <p:tgtEl>
                                          <p:spTgt spid="50"/>
                                        </p:tgtEl>
                                        <p:attrNameLst>
                                          <p:attrName>stroke.color</p:attrName>
                                        </p:attrNameLst>
                                      </p:cBhvr>
                                      <p:to>
                                        <a:srgbClr val="A8D08D"/>
                                      </p:to>
                                    </p:animClr>
                                    <p:set>
                                      <p:cBhvr>
                                        <p:cTn id="115" dur="500" fill="hold"/>
                                        <p:tgtEl>
                                          <p:spTgt spid="50"/>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500" fill="hold"/>
                                        <p:tgtEl>
                                          <p:spTgt spid="52"/>
                                        </p:tgtEl>
                                        <p:attrNameLst>
                                          <p:attrName>stroke.color</p:attrName>
                                        </p:attrNameLst>
                                      </p:cBhvr>
                                      <p:to>
                                        <a:srgbClr val="A8D08D"/>
                                      </p:to>
                                    </p:animClr>
                                    <p:set>
                                      <p:cBhvr>
                                        <p:cTn id="118" dur="500" fill="hold"/>
                                        <p:tgtEl>
                                          <p:spTgt spid="52"/>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500" fill="hold"/>
                                        <p:tgtEl>
                                          <p:spTgt spid="54"/>
                                        </p:tgtEl>
                                        <p:attrNameLst>
                                          <p:attrName>stroke.color</p:attrName>
                                        </p:attrNameLst>
                                      </p:cBhvr>
                                      <p:to>
                                        <a:srgbClr val="A8D08D"/>
                                      </p:to>
                                    </p:animClr>
                                    <p:set>
                                      <p:cBhvr>
                                        <p:cTn id="121" dur="500" fill="hold"/>
                                        <p:tgtEl>
                                          <p:spTgt spid="54"/>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500" fill="hold"/>
                                        <p:tgtEl>
                                          <p:spTgt spid="56"/>
                                        </p:tgtEl>
                                        <p:attrNameLst>
                                          <p:attrName>stroke.color</p:attrName>
                                        </p:attrNameLst>
                                      </p:cBhvr>
                                      <p:to>
                                        <a:srgbClr val="A8D08D"/>
                                      </p:to>
                                    </p:animClr>
                                    <p:set>
                                      <p:cBhvr>
                                        <p:cTn id="124" dur="500" fill="hold"/>
                                        <p:tgtEl>
                                          <p:spTgt spid="56"/>
                                        </p:tgtEl>
                                        <p:attrNameLst>
                                          <p:attrName>stroke.on</p:attrName>
                                        </p:attrNameLst>
                                      </p:cBhvr>
                                      <p:to>
                                        <p:strVal val="true"/>
                                      </p:to>
                                    </p:set>
                                  </p:childTnLst>
                                </p:cTn>
                              </p:par>
                              <p:par>
                                <p:cTn id="125" presetID="7" presetClass="emph" presetSubtype="2" fill="hold" nodeType="withEffect">
                                  <p:stCondLst>
                                    <p:cond delay="0"/>
                                  </p:stCondLst>
                                  <p:childTnLst>
                                    <p:animClr clrSpc="rgb" dir="cw">
                                      <p:cBhvr>
                                        <p:cTn id="126" dur="500" fill="hold"/>
                                        <p:tgtEl>
                                          <p:spTgt spid="4106"/>
                                        </p:tgtEl>
                                        <p:attrNameLst>
                                          <p:attrName>stroke.color</p:attrName>
                                        </p:attrNameLst>
                                      </p:cBhvr>
                                      <p:to>
                                        <a:srgbClr val="A8D08D"/>
                                      </p:to>
                                    </p:animClr>
                                    <p:set>
                                      <p:cBhvr>
                                        <p:cTn id="127" dur="500" fill="hold"/>
                                        <p:tgtEl>
                                          <p:spTgt spid="4106"/>
                                        </p:tgtEl>
                                        <p:attrNameLst>
                                          <p:attrName>stroke.on</p:attrName>
                                        </p:attrNameLst>
                                      </p:cBhvr>
                                      <p:to>
                                        <p:strVal val="true"/>
                                      </p:to>
                                    </p:set>
                                  </p:childTnLst>
                                </p:cTn>
                              </p:par>
                              <p:par>
                                <p:cTn id="128" presetID="7" presetClass="emph" presetSubtype="2" fill="hold" nodeType="withEffect">
                                  <p:stCondLst>
                                    <p:cond delay="0"/>
                                  </p:stCondLst>
                                  <p:childTnLst>
                                    <p:animClr clrSpc="rgb" dir="cw">
                                      <p:cBhvr>
                                        <p:cTn id="129" dur="500" fill="hold"/>
                                        <p:tgtEl>
                                          <p:spTgt spid="4115"/>
                                        </p:tgtEl>
                                        <p:attrNameLst>
                                          <p:attrName>stroke.color</p:attrName>
                                        </p:attrNameLst>
                                      </p:cBhvr>
                                      <p:to>
                                        <a:srgbClr val="A8D08D"/>
                                      </p:to>
                                    </p:animClr>
                                    <p:set>
                                      <p:cBhvr>
                                        <p:cTn id="130" dur="500" fill="hold"/>
                                        <p:tgtEl>
                                          <p:spTgt spid="4115"/>
                                        </p:tgtEl>
                                        <p:attrNameLst>
                                          <p:attrName>stroke.on</p:attrName>
                                        </p:attrNameLst>
                                      </p:cBhvr>
                                      <p:to>
                                        <p:strVal val="true"/>
                                      </p:to>
                                    </p:set>
                                  </p:childTnLst>
                                </p:cTn>
                              </p:par>
                              <p:par>
                                <p:cTn id="131" presetID="7" presetClass="emph" presetSubtype="2" fill="hold" nodeType="withEffect">
                                  <p:stCondLst>
                                    <p:cond delay="0"/>
                                  </p:stCondLst>
                                  <p:childTnLst>
                                    <p:animClr clrSpc="rgb" dir="cw">
                                      <p:cBhvr>
                                        <p:cTn id="132" dur="500" fill="hold"/>
                                        <p:tgtEl>
                                          <p:spTgt spid="4123"/>
                                        </p:tgtEl>
                                        <p:attrNameLst>
                                          <p:attrName>stroke.color</p:attrName>
                                        </p:attrNameLst>
                                      </p:cBhvr>
                                      <p:to>
                                        <a:srgbClr val="A8D08D"/>
                                      </p:to>
                                    </p:animClr>
                                    <p:set>
                                      <p:cBhvr>
                                        <p:cTn id="133" dur="500" fill="hold"/>
                                        <p:tgtEl>
                                          <p:spTgt spid="4123"/>
                                        </p:tgtEl>
                                        <p:attrNameLst>
                                          <p:attrName>stroke.on</p:attrName>
                                        </p:attrNameLst>
                                      </p:cBhvr>
                                      <p:to>
                                        <p:strVal val="true"/>
                                      </p:to>
                                    </p:set>
                                  </p:childTnLst>
                                </p:cTn>
                              </p:par>
                              <p:par>
                                <p:cTn id="134" presetID="7" presetClass="emph" presetSubtype="2" fill="hold" nodeType="withEffect">
                                  <p:stCondLst>
                                    <p:cond delay="0"/>
                                  </p:stCondLst>
                                  <p:childTnLst>
                                    <p:animClr clrSpc="rgb" dir="cw">
                                      <p:cBhvr>
                                        <p:cTn id="135" dur="500" fill="hold"/>
                                        <p:tgtEl>
                                          <p:spTgt spid="4126"/>
                                        </p:tgtEl>
                                        <p:attrNameLst>
                                          <p:attrName>stroke.color</p:attrName>
                                        </p:attrNameLst>
                                      </p:cBhvr>
                                      <p:to>
                                        <a:srgbClr val="A8D08D"/>
                                      </p:to>
                                    </p:animClr>
                                    <p:set>
                                      <p:cBhvr>
                                        <p:cTn id="136" dur="500" fill="hold"/>
                                        <p:tgtEl>
                                          <p:spTgt spid="4126"/>
                                        </p:tgtEl>
                                        <p:attrNameLst>
                                          <p:attrName>stroke.on</p:attrName>
                                        </p:attrNameLst>
                                      </p:cBhvr>
                                      <p:to>
                                        <p:strVal val="true"/>
                                      </p:to>
                                    </p:set>
                                  </p:childTnLst>
                                </p:cTn>
                              </p:par>
                              <p:par>
                                <p:cTn id="137" presetID="7" presetClass="emph" presetSubtype="2" fill="hold" nodeType="withEffect">
                                  <p:stCondLst>
                                    <p:cond delay="0"/>
                                  </p:stCondLst>
                                  <p:childTnLst>
                                    <p:animClr clrSpc="rgb" dir="cw">
                                      <p:cBhvr>
                                        <p:cTn id="138" dur="500" fill="hold"/>
                                        <p:tgtEl>
                                          <p:spTgt spid="4099"/>
                                        </p:tgtEl>
                                        <p:attrNameLst>
                                          <p:attrName>stroke.color</p:attrName>
                                        </p:attrNameLst>
                                      </p:cBhvr>
                                      <p:to>
                                        <a:srgbClr val="A8D08D"/>
                                      </p:to>
                                    </p:animClr>
                                    <p:set>
                                      <p:cBhvr>
                                        <p:cTn id="139" dur="500" fill="hold"/>
                                        <p:tgtEl>
                                          <p:spTgt spid="4099"/>
                                        </p:tgtEl>
                                        <p:attrNameLst>
                                          <p:attrName>stroke.on</p:attrName>
                                        </p:attrNameLst>
                                      </p:cBhvr>
                                      <p:to>
                                        <p:strVal val="true"/>
                                      </p:to>
                                    </p:set>
                                  </p:childTnLst>
                                </p:cTn>
                              </p:par>
                              <p:par>
                                <p:cTn id="140" presetID="7" presetClass="emph" presetSubtype="2" fill="hold" nodeType="withEffect">
                                  <p:stCondLst>
                                    <p:cond delay="0"/>
                                  </p:stCondLst>
                                  <p:childTnLst>
                                    <p:animClr clrSpc="rgb" dir="cw">
                                      <p:cBhvr>
                                        <p:cTn id="141" dur="500" fill="hold"/>
                                        <p:tgtEl>
                                          <p:spTgt spid="4105"/>
                                        </p:tgtEl>
                                        <p:attrNameLst>
                                          <p:attrName>stroke.color</p:attrName>
                                        </p:attrNameLst>
                                      </p:cBhvr>
                                      <p:to>
                                        <a:srgbClr val="A8D08D"/>
                                      </p:to>
                                    </p:animClr>
                                    <p:set>
                                      <p:cBhvr>
                                        <p:cTn id="142" dur="500" fill="hold"/>
                                        <p:tgtEl>
                                          <p:spTgt spid="4105"/>
                                        </p:tgtEl>
                                        <p:attrNameLst>
                                          <p:attrName>stroke.on</p:attrName>
                                        </p:attrNameLst>
                                      </p:cBhvr>
                                      <p:to>
                                        <p:strVal val="true"/>
                                      </p:to>
                                    </p:set>
                                  </p:childTnLst>
                                </p:cTn>
                              </p:par>
                              <p:par>
                                <p:cTn id="143" presetID="7" presetClass="emph" presetSubtype="2" fill="hold" nodeType="withEffect">
                                  <p:stCondLst>
                                    <p:cond delay="0"/>
                                  </p:stCondLst>
                                  <p:childTnLst>
                                    <p:animClr clrSpc="rgb" dir="cw">
                                      <p:cBhvr>
                                        <p:cTn id="144" dur="500" fill="hold"/>
                                        <p:tgtEl>
                                          <p:spTgt spid="4134"/>
                                        </p:tgtEl>
                                        <p:attrNameLst>
                                          <p:attrName>stroke.color</p:attrName>
                                        </p:attrNameLst>
                                      </p:cBhvr>
                                      <p:to>
                                        <a:srgbClr val="A8D08D"/>
                                      </p:to>
                                    </p:animClr>
                                    <p:set>
                                      <p:cBhvr>
                                        <p:cTn id="145" dur="500" fill="hold"/>
                                        <p:tgtEl>
                                          <p:spTgt spid="4134"/>
                                        </p:tgtEl>
                                        <p:attrNameLst>
                                          <p:attrName>stroke.on</p:attrName>
                                        </p:attrNameLst>
                                      </p:cBhvr>
                                      <p:to>
                                        <p:strVal val="true"/>
                                      </p:to>
                                    </p:set>
                                  </p:childTnLst>
                                </p:cTn>
                              </p:par>
                              <p:par>
                                <p:cTn id="146" presetID="7" presetClass="emph" presetSubtype="2" fill="hold" nodeType="withEffect">
                                  <p:stCondLst>
                                    <p:cond delay="0"/>
                                  </p:stCondLst>
                                  <p:childTnLst>
                                    <p:animClr clrSpc="rgb" dir="cw">
                                      <p:cBhvr>
                                        <p:cTn id="147" dur="500" fill="hold"/>
                                        <p:tgtEl>
                                          <p:spTgt spid="4135"/>
                                        </p:tgtEl>
                                        <p:attrNameLst>
                                          <p:attrName>stroke.color</p:attrName>
                                        </p:attrNameLst>
                                      </p:cBhvr>
                                      <p:to>
                                        <a:srgbClr val="A8D08D"/>
                                      </p:to>
                                    </p:animClr>
                                    <p:set>
                                      <p:cBhvr>
                                        <p:cTn id="148" dur="500" fill="hold"/>
                                        <p:tgtEl>
                                          <p:spTgt spid="4135"/>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500" fill="hold"/>
                                        <p:tgtEl>
                                          <p:spTgt spid="4150"/>
                                        </p:tgtEl>
                                        <p:attrNameLst>
                                          <p:attrName>stroke.color</p:attrName>
                                        </p:attrNameLst>
                                      </p:cBhvr>
                                      <p:to>
                                        <a:srgbClr val="A8D08D"/>
                                      </p:to>
                                    </p:animClr>
                                    <p:set>
                                      <p:cBhvr>
                                        <p:cTn id="151" dur="500" fill="hold"/>
                                        <p:tgtEl>
                                          <p:spTgt spid="4150"/>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500" fill="hold"/>
                                        <p:tgtEl>
                                          <p:spTgt spid="4153"/>
                                        </p:tgtEl>
                                        <p:attrNameLst>
                                          <p:attrName>stroke.color</p:attrName>
                                        </p:attrNameLst>
                                      </p:cBhvr>
                                      <p:to>
                                        <a:srgbClr val="A8D08D"/>
                                      </p:to>
                                    </p:animClr>
                                    <p:set>
                                      <p:cBhvr>
                                        <p:cTn id="154" dur="500" fill="hold"/>
                                        <p:tgtEl>
                                          <p:spTgt spid="415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48B91B0-4814-685A-6FE4-12CE5DC43ED7}"/>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431329CB-DA83-828F-58D6-23D5269616F5}"/>
              </a:ext>
            </a:extLst>
          </p:cNvPr>
          <p:cNvSpPr txBox="1">
            <a:spLocks/>
          </p:cNvSpPr>
          <p:nvPr/>
        </p:nvSpPr>
        <p:spPr>
          <a:xfrm>
            <a:off x="-97268" y="111218"/>
            <a:ext cx="7937401"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Selective State Space Model [Mamba]</a:t>
            </a:r>
          </a:p>
        </p:txBody>
      </p:sp>
      <p:pic>
        <p:nvPicPr>
          <p:cNvPr id="5" name="Picture 4">
            <a:extLst>
              <a:ext uri="{FF2B5EF4-FFF2-40B4-BE49-F238E27FC236}">
                <a16:creationId xmlns:a16="http://schemas.microsoft.com/office/drawing/2014/main" id="{D3D85EBF-F986-BE70-CCCA-591C074F20E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a:stretch/>
        </p:blipFill>
        <p:spPr>
          <a:xfrm>
            <a:off x="2465895" y="744584"/>
            <a:ext cx="2106105" cy="441768"/>
          </a:xfrm>
          <a:prstGeom prst="rect">
            <a:avLst/>
          </a:prstGeom>
          <a:ln>
            <a:noFill/>
          </a:ln>
        </p:spPr>
      </p:pic>
      <p:pic>
        <p:nvPicPr>
          <p:cNvPr id="11" name="Picture 10">
            <a:extLst>
              <a:ext uri="{FF2B5EF4-FFF2-40B4-BE49-F238E27FC236}">
                <a16:creationId xmlns:a16="http://schemas.microsoft.com/office/drawing/2014/main" id="{06FDB948-3D78-C9F2-8956-66288D21781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4794152" y="790017"/>
            <a:ext cx="979238" cy="347472"/>
          </a:xfrm>
          <a:prstGeom prst="rect">
            <a:avLst/>
          </a:prstGeom>
          <a:ln>
            <a:solidFill>
              <a:schemeClr val="tx1"/>
            </a:solidFill>
          </a:ln>
        </p:spPr>
      </p:pic>
      <p:pic>
        <p:nvPicPr>
          <p:cNvPr id="7" name="图片 6">
            <a:extLst>
              <a:ext uri="{FF2B5EF4-FFF2-40B4-BE49-F238E27FC236}">
                <a16:creationId xmlns:a16="http://schemas.microsoft.com/office/drawing/2014/main" id="{8163B379-B06F-EB85-37C3-D0C2B05309AF}"/>
              </a:ext>
            </a:extLst>
          </p:cNvPr>
          <p:cNvPicPr>
            <a:picLocks noChangeAspect="1"/>
          </p:cNvPicPr>
          <p:nvPr/>
        </p:nvPicPr>
        <p:blipFill>
          <a:blip r:embed="rId7"/>
          <a:srcRect l="41973" t="28641" r="26613"/>
          <a:stretch>
            <a:fillRect/>
          </a:stretch>
        </p:blipFill>
        <p:spPr>
          <a:xfrm>
            <a:off x="2478714" y="1267382"/>
            <a:ext cx="2076352" cy="753646"/>
          </a:xfrm>
          <a:prstGeom prst="rect">
            <a:avLst/>
          </a:prstGeom>
        </p:spPr>
      </p:pic>
      <p:pic>
        <p:nvPicPr>
          <p:cNvPr id="2" name="图片 1">
            <a:extLst>
              <a:ext uri="{FF2B5EF4-FFF2-40B4-BE49-F238E27FC236}">
                <a16:creationId xmlns:a16="http://schemas.microsoft.com/office/drawing/2014/main" id="{AADFF3F7-45BB-0C6C-0328-A6E525352FDC}"/>
              </a:ext>
            </a:extLst>
          </p:cNvPr>
          <p:cNvPicPr>
            <a:picLocks noChangeAspect="1"/>
          </p:cNvPicPr>
          <p:nvPr/>
        </p:nvPicPr>
        <p:blipFill>
          <a:blip r:embed="rId8"/>
          <a:srcRect l="31002" t="22730" b="2359"/>
          <a:stretch>
            <a:fillRect/>
          </a:stretch>
        </p:blipFill>
        <p:spPr>
          <a:xfrm>
            <a:off x="2667001" y="2187891"/>
            <a:ext cx="4201172" cy="1217693"/>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A5585E7-B00C-049A-9E17-52F47E23C09D}"/>
                  </a:ext>
                </a:extLst>
              </p:cNvPr>
              <p:cNvSpPr txBox="1"/>
              <p:nvPr/>
            </p:nvSpPr>
            <p:spPr>
              <a:xfrm>
                <a:off x="1595967" y="1337732"/>
                <a:ext cx="5261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=1</m:t>
                      </m:r>
                    </m:oMath>
                  </m:oMathPara>
                </a14:m>
                <a:endParaRPr lang="en-US" sz="1600" dirty="0"/>
              </a:p>
            </p:txBody>
          </p:sp>
        </mc:Choice>
        <mc:Fallback xmlns="">
          <p:sp>
            <p:nvSpPr>
              <p:cNvPr id="3" name="文本框 2">
                <a:extLst>
                  <a:ext uri="{FF2B5EF4-FFF2-40B4-BE49-F238E27FC236}">
                    <a16:creationId xmlns:a16="http://schemas.microsoft.com/office/drawing/2014/main" id="{2A5585E7-B00C-049A-9E17-52F47E23C09D}"/>
                  </a:ext>
                </a:extLst>
              </p:cNvPr>
              <p:cNvSpPr txBox="1">
                <a:spLocks noRot="1" noChangeAspect="1" noMove="1" noResize="1" noEditPoints="1" noAdjustHandles="1" noChangeArrowheads="1" noChangeShapeType="1" noTextEdit="1"/>
              </p:cNvSpPr>
              <p:nvPr/>
            </p:nvSpPr>
            <p:spPr>
              <a:xfrm>
                <a:off x="1595967" y="1337732"/>
                <a:ext cx="526170" cy="246221"/>
              </a:xfrm>
              <a:prstGeom prst="rect">
                <a:avLst/>
              </a:prstGeom>
              <a:blipFill>
                <a:blip r:embed="rId9"/>
                <a:stretch>
                  <a:fillRect l="-6977" r="-6977"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DA4BBA4-1C97-0803-7486-CB766FBE5134}"/>
                  </a:ext>
                </a:extLst>
              </p:cNvPr>
              <p:cNvSpPr txBox="1"/>
              <p:nvPr/>
            </p:nvSpPr>
            <p:spPr>
              <a:xfrm>
                <a:off x="1595967" y="2221759"/>
                <a:ext cx="5261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=2</m:t>
                      </m:r>
                    </m:oMath>
                  </m:oMathPara>
                </a14:m>
                <a:endParaRPr lang="en-US" sz="1600" dirty="0"/>
              </a:p>
            </p:txBody>
          </p:sp>
        </mc:Choice>
        <mc:Fallback xmlns="">
          <p:sp>
            <p:nvSpPr>
              <p:cNvPr id="4" name="文本框 3">
                <a:extLst>
                  <a:ext uri="{FF2B5EF4-FFF2-40B4-BE49-F238E27FC236}">
                    <a16:creationId xmlns:a16="http://schemas.microsoft.com/office/drawing/2014/main" id="{5DA4BBA4-1C97-0803-7486-CB766FBE5134}"/>
                  </a:ext>
                </a:extLst>
              </p:cNvPr>
              <p:cNvSpPr txBox="1">
                <a:spLocks noRot="1" noChangeAspect="1" noMove="1" noResize="1" noEditPoints="1" noAdjustHandles="1" noChangeArrowheads="1" noChangeShapeType="1" noTextEdit="1"/>
              </p:cNvSpPr>
              <p:nvPr/>
            </p:nvSpPr>
            <p:spPr>
              <a:xfrm>
                <a:off x="1595967" y="2221759"/>
                <a:ext cx="526170" cy="246221"/>
              </a:xfrm>
              <a:prstGeom prst="rect">
                <a:avLst/>
              </a:prstGeom>
              <a:blipFill>
                <a:blip r:embed="rId10"/>
                <a:stretch>
                  <a:fillRect l="-6977" r="-6977" b="-7317"/>
                </a:stretch>
              </a:blipFill>
            </p:spPr>
            <p:txBody>
              <a:bodyPr/>
              <a:lstStyle/>
              <a:p>
                <a:r>
                  <a:rPr lang="en-US">
                    <a:noFill/>
                  </a:rPr>
                  <a:t> </a:t>
                </a:r>
              </a:p>
            </p:txBody>
          </p:sp>
        </mc:Fallback>
      </mc:AlternateContent>
      <p:pic>
        <p:nvPicPr>
          <p:cNvPr id="8" name="图片 7" descr="文本, 信件&#10;&#10;AI 生成的内容可能不正确。">
            <a:extLst>
              <a:ext uri="{FF2B5EF4-FFF2-40B4-BE49-F238E27FC236}">
                <a16:creationId xmlns:a16="http://schemas.microsoft.com/office/drawing/2014/main" id="{B2E2B3B7-3849-FF17-90CC-0116960B051A}"/>
              </a:ext>
            </a:extLst>
          </p:cNvPr>
          <p:cNvPicPr>
            <a:picLocks noChangeAspect="1"/>
          </p:cNvPicPr>
          <p:nvPr/>
        </p:nvPicPr>
        <p:blipFill>
          <a:blip r:embed="rId11"/>
          <a:srcRect t="60845"/>
          <a:stretch>
            <a:fillRect/>
          </a:stretch>
        </p:blipFill>
        <p:spPr>
          <a:xfrm>
            <a:off x="2465895" y="4017695"/>
            <a:ext cx="5247619" cy="96210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E7E4CB7-6489-FC87-384C-76677BC0AF5F}"/>
                  </a:ext>
                </a:extLst>
              </p:cNvPr>
              <p:cNvSpPr txBox="1"/>
              <p:nvPr/>
            </p:nvSpPr>
            <p:spPr>
              <a:xfrm>
                <a:off x="1595967" y="3559548"/>
                <a:ext cx="5261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=3</m:t>
                      </m:r>
                    </m:oMath>
                  </m:oMathPara>
                </a14:m>
                <a:endParaRPr lang="en-US" sz="1600" dirty="0"/>
              </a:p>
            </p:txBody>
          </p:sp>
        </mc:Choice>
        <mc:Fallback xmlns="">
          <p:sp>
            <p:nvSpPr>
              <p:cNvPr id="10" name="文本框 9">
                <a:extLst>
                  <a:ext uri="{FF2B5EF4-FFF2-40B4-BE49-F238E27FC236}">
                    <a16:creationId xmlns:a16="http://schemas.microsoft.com/office/drawing/2014/main" id="{8E7E4CB7-6489-FC87-384C-76677BC0AF5F}"/>
                  </a:ext>
                </a:extLst>
              </p:cNvPr>
              <p:cNvSpPr txBox="1">
                <a:spLocks noRot="1" noChangeAspect="1" noMove="1" noResize="1" noEditPoints="1" noAdjustHandles="1" noChangeArrowheads="1" noChangeShapeType="1" noTextEdit="1"/>
              </p:cNvSpPr>
              <p:nvPr/>
            </p:nvSpPr>
            <p:spPr>
              <a:xfrm>
                <a:off x="1595967" y="3559548"/>
                <a:ext cx="526170" cy="246221"/>
              </a:xfrm>
              <a:prstGeom prst="rect">
                <a:avLst/>
              </a:prstGeom>
              <a:blipFill>
                <a:blip r:embed="rId12"/>
                <a:stretch>
                  <a:fillRect l="-6977" r="-6977" b="-7500"/>
                </a:stretch>
              </a:blipFill>
            </p:spPr>
            <p:txBody>
              <a:bodyPr/>
              <a:lstStyle/>
              <a:p>
                <a:r>
                  <a:rPr lang="en-US">
                    <a:noFill/>
                  </a:rPr>
                  <a:t> </a:t>
                </a:r>
              </a:p>
            </p:txBody>
          </p:sp>
        </mc:Fallback>
      </mc:AlternateContent>
      <p:pic>
        <p:nvPicPr>
          <p:cNvPr id="12" name="图片 11" descr="文本, 信件&#10;&#10;AI 生成的内容可能不正确。">
            <a:extLst>
              <a:ext uri="{FF2B5EF4-FFF2-40B4-BE49-F238E27FC236}">
                <a16:creationId xmlns:a16="http://schemas.microsoft.com/office/drawing/2014/main" id="{92468777-4FC7-2752-0013-F22DE10A4B77}"/>
              </a:ext>
            </a:extLst>
          </p:cNvPr>
          <p:cNvPicPr>
            <a:picLocks noChangeAspect="1"/>
          </p:cNvPicPr>
          <p:nvPr/>
        </p:nvPicPr>
        <p:blipFill>
          <a:blip r:embed="rId11"/>
          <a:srcRect l="31380" r="31027" b="81916"/>
          <a:stretch>
            <a:fillRect/>
          </a:stretch>
        </p:blipFill>
        <p:spPr>
          <a:xfrm>
            <a:off x="2582333" y="3431730"/>
            <a:ext cx="1972733" cy="444388"/>
          </a:xfrm>
          <a:prstGeom prst="rect">
            <a:avLst/>
          </a:prstGeom>
        </p:spPr>
      </p:pic>
    </p:spTree>
    <p:extLst>
      <p:ext uri="{BB962C8B-B14F-4D97-AF65-F5344CB8AC3E}">
        <p14:creationId xmlns:p14="http://schemas.microsoft.com/office/powerpoint/2010/main" val="2538669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36A7A24E-FB11-AAAC-91AD-4D4400AFBFBA}"/>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6779D434-FF0A-5E4A-02F8-13BAD69B8C36}"/>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Pros and Cons of SSM</a:t>
            </a:r>
          </a:p>
        </p:txBody>
      </p:sp>
      <p:sp>
        <p:nvSpPr>
          <p:cNvPr id="3" name="TextBox 2">
            <a:extLst>
              <a:ext uri="{FF2B5EF4-FFF2-40B4-BE49-F238E27FC236}">
                <a16:creationId xmlns:a16="http://schemas.microsoft.com/office/drawing/2014/main" id="{B9D2CA7F-FD6A-B308-F1A9-D8C4ECF17050}"/>
              </a:ext>
            </a:extLst>
          </p:cNvPr>
          <p:cNvSpPr txBox="1"/>
          <p:nvPr/>
        </p:nvSpPr>
        <p:spPr>
          <a:xfrm>
            <a:off x="215999" y="741051"/>
            <a:ext cx="8538533" cy="2314544"/>
          </a:xfrm>
          <a:prstGeom prst="rect">
            <a:avLst/>
          </a:prstGeom>
          <a:noFill/>
        </p:spPr>
        <p:txBody>
          <a:bodyPr wrap="square">
            <a:spAutoFit/>
          </a:bodyPr>
          <a:lstStyle/>
          <a:p>
            <a:pPr>
              <a:lnSpc>
                <a:spcPct val="150000"/>
              </a:lnSpc>
            </a:pPr>
            <a:r>
              <a:rPr lang="en-GB" b="1" dirty="0"/>
              <a:t>Pros:</a:t>
            </a:r>
          </a:p>
          <a:p>
            <a:pPr>
              <a:lnSpc>
                <a:spcPct val="150000"/>
              </a:lnSpc>
            </a:pPr>
            <a:r>
              <a:rPr lang="en-GB" b="1" dirty="0"/>
              <a:t>Efficient Long-Range Memory</a:t>
            </a:r>
            <a:r>
              <a:rPr lang="en-GB" dirty="0"/>
              <a:t> → Handles long-range dependencies better than RNNs and Transformers.</a:t>
            </a:r>
          </a:p>
          <a:p>
            <a:pPr>
              <a:lnSpc>
                <a:spcPct val="150000"/>
              </a:lnSpc>
            </a:pPr>
            <a:r>
              <a:rPr lang="en-GB" b="1" dirty="0"/>
              <a:t>Parallelizable Computation</a:t>
            </a:r>
            <a:r>
              <a:rPr lang="en-GB" dirty="0"/>
              <a:t> → Uses structured state-space models, enabling fast training and inference.</a:t>
            </a:r>
          </a:p>
          <a:p>
            <a:pPr>
              <a:lnSpc>
                <a:spcPct val="150000"/>
              </a:lnSpc>
            </a:pPr>
            <a:r>
              <a:rPr lang="en-GB" b="1" dirty="0"/>
              <a:t>Stable Gradient Flow</a:t>
            </a:r>
            <a:r>
              <a:rPr lang="en-GB" dirty="0"/>
              <a:t> → Avoids vanishing/exploding gradients common in RNNs and Transformers.</a:t>
            </a:r>
          </a:p>
          <a:p>
            <a:pPr>
              <a:lnSpc>
                <a:spcPct val="150000"/>
              </a:lnSpc>
            </a:pPr>
            <a:r>
              <a:rPr lang="en-GB" b="1" dirty="0"/>
              <a:t>Lower Computational Cost</a:t>
            </a:r>
            <a:r>
              <a:rPr lang="en-GB" dirty="0"/>
              <a:t> → Requires fewer FLOPs than self-attention in Transformers for long sequences.</a:t>
            </a:r>
            <a:endParaRPr lang="en-GB" b="1" dirty="0"/>
          </a:p>
        </p:txBody>
      </p:sp>
      <p:sp>
        <p:nvSpPr>
          <p:cNvPr id="5" name="TextBox 4">
            <a:extLst>
              <a:ext uri="{FF2B5EF4-FFF2-40B4-BE49-F238E27FC236}">
                <a16:creationId xmlns:a16="http://schemas.microsoft.com/office/drawing/2014/main" id="{1398AF01-0EC5-D4D0-A732-27083AE1F1A0}"/>
              </a:ext>
            </a:extLst>
          </p:cNvPr>
          <p:cNvSpPr txBox="1"/>
          <p:nvPr/>
        </p:nvSpPr>
        <p:spPr>
          <a:xfrm>
            <a:off x="215999" y="3152121"/>
            <a:ext cx="8826401" cy="1668214"/>
          </a:xfrm>
          <a:prstGeom prst="rect">
            <a:avLst/>
          </a:prstGeom>
          <a:noFill/>
        </p:spPr>
        <p:txBody>
          <a:bodyPr wrap="square">
            <a:spAutoFit/>
          </a:bodyPr>
          <a:lstStyle/>
          <a:p>
            <a:pPr>
              <a:lnSpc>
                <a:spcPct val="150000"/>
              </a:lnSpc>
            </a:pPr>
            <a:r>
              <a:rPr lang="en-GB" b="1" dirty="0"/>
              <a:t>Cons:</a:t>
            </a:r>
          </a:p>
          <a:p>
            <a:pPr>
              <a:lnSpc>
                <a:spcPct val="150000"/>
              </a:lnSpc>
            </a:pPr>
            <a:r>
              <a:rPr lang="en-GB" b="1" dirty="0"/>
              <a:t>Limited Expressiveness</a:t>
            </a:r>
            <a:r>
              <a:rPr lang="en-GB" dirty="0"/>
              <a:t> → Lacks complex hierarchical feature extraction like Transformers.</a:t>
            </a:r>
          </a:p>
          <a:p>
            <a:pPr>
              <a:lnSpc>
                <a:spcPct val="150000"/>
              </a:lnSpc>
            </a:pPr>
            <a:r>
              <a:rPr lang="en-GB" b="1" dirty="0"/>
              <a:t>Challenging Optimization</a:t>
            </a:r>
            <a:r>
              <a:rPr lang="en-GB" dirty="0"/>
              <a:t> → Requires careful tuning of structured matrices for stability.</a:t>
            </a:r>
          </a:p>
          <a:p>
            <a:pPr>
              <a:lnSpc>
                <a:spcPct val="150000"/>
              </a:lnSpc>
            </a:pPr>
            <a:r>
              <a:rPr lang="en-GB" b="1"/>
              <a:t>Weaker </a:t>
            </a:r>
            <a:r>
              <a:rPr lang="en-GB" b="1" dirty="0"/>
              <a:t>in Complex Reasoning</a:t>
            </a:r>
            <a:r>
              <a:rPr lang="en-GB" dirty="0"/>
              <a:t> → May struggle with highly compositional tasks compared to attention models.</a:t>
            </a:r>
          </a:p>
        </p:txBody>
      </p:sp>
    </p:spTree>
    <p:extLst>
      <p:ext uri="{BB962C8B-B14F-4D97-AF65-F5344CB8AC3E}">
        <p14:creationId xmlns:p14="http://schemas.microsoft.com/office/powerpoint/2010/main" val="2041241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54B0538E-DAC7-06B8-A177-4C28A4A8FA40}"/>
            </a:ext>
          </a:extLst>
        </p:cNvPr>
        <p:cNvGrpSpPr/>
        <p:nvPr/>
      </p:nvGrpSpPr>
      <p:grpSpPr>
        <a:xfrm>
          <a:off x="0" y="0"/>
          <a:ext cx="0" cy="0"/>
          <a:chOff x="0" y="0"/>
          <a:chExt cx="0" cy="0"/>
        </a:xfrm>
      </p:grpSpPr>
      <p:sp>
        <p:nvSpPr>
          <p:cNvPr id="9" name="Text Placeholder 2">
            <a:extLst>
              <a:ext uri="{FF2B5EF4-FFF2-40B4-BE49-F238E27FC236}">
                <a16:creationId xmlns:a16="http://schemas.microsoft.com/office/drawing/2014/main" id="{BC787908-8372-C4DE-327F-23BD7F289B1A}"/>
              </a:ext>
            </a:extLst>
          </p:cNvPr>
          <p:cNvSpPr txBox="1">
            <a:spLocks/>
          </p:cNvSpPr>
          <p:nvPr/>
        </p:nvSpPr>
        <p:spPr>
          <a:xfrm>
            <a:off x="215999" y="215999"/>
            <a:ext cx="7089869" cy="5024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80000"/>
              </a:lnSpc>
              <a:spcBef>
                <a:spcPts val="75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l" rtl="0">
              <a:lnSpc>
                <a:spcPct val="8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GB" sz="2800" dirty="0"/>
              <a:t>State Space Model (SSM) [Mamba]</a:t>
            </a:r>
          </a:p>
        </p:txBody>
      </p:sp>
      <p:sp>
        <p:nvSpPr>
          <p:cNvPr id="3" name="TextBox 2">
            <a:extLst>
              <a:ext uri="{FF2B5EF4-FFF2-40B4-BE49-F238E27FC236}">
                <a16:creationId xmlns:a16="http://schemas.microsoft.com/office/drawing/2014/main" id="{A541863E-9AF1-0532-5894-033910A5D1BD}"/>
              </a:ext>
            </a:extLst>
          </p:cNvPr>
          <p:cNvSpPr txBox="1"/>
          <p:nvPr/>
        </p:nvSpPr>
        <p:spPr>
          <a:xfrm>
            <a:off x="482600" y="1164050"/>
            <a:ext cx="8525933" cy="738664"/>
          </a:xfrm>
          <a:prstGeom prst="rect">
            <a:avLst/>
          </a:prstGeom>
          <a:noFill/>
        </p:spPr>
        <p:txBody>
          <a:bodyPr wrap="square" rtlCol="0">
            <a:spAutoFit/>
          </a:bodyPr>
          <a:lstStyle/>
          <a:p>
            <a:pPr algn="ctr"/>
            <a:r>
              <a:rPr lang="en-GB" sz="2400" b="1" dirty="0"/>
              <a:t>Practical-2</a:t>
            </a:r>
            <a:r>
              <a:rPr lang="en-GB" sz="2400" dirty="0"/>
              <a:t>: Multi-Head Attention &amp; SSM</a:t>
            </a:r>
          </a:p>
          <a:p>
            <a:pPr algn="ctr"/>
            <a:r>
              <a:rPr lang="en-GB" sz="1800" dirty="0">
                <a:hlinkClick r:id="rId3"/>
              </a:rPr>
              <a:t>Practical_2_Longitudinal_Image_ConvAttention_ConvSSM.ipynb</a:t>
            </a:r>
            <a:endParaRPr lang="en-GB" sz="1800" dirty="0"/>
          </a:p>
        </p:txBody>
      </p:sp>
      <p:sp>
        <p:nvSpPr>
          <p:cNvPr id="2" name="TextBox 1">
            <a:extLst>
              <a:ext uri="{FF2B5EF4-FFF2-40B4-BE49-F238E27FC236}">
                <a16:creationId xmlns:a16="http://schemas.microsoft.com/office/drawing/2014/main" id="{FEDC648F-4165-125F-57E0-7CF8136D5A96}"/>
              </a:ext>
            </a:extLst>
          </p:cNvPr>
          <p:cNvSpPr txBox="1"/>
          <p:nvPr/>
        </p:nvSpPr>
        <p:spPr>
          <a:xfrm>
            <a:off x="2597727" y="4144842"/>
            <a:ext cx="3673366" cy="369332"/>
          </a:xfrm>
          <a:prstGeom prst="rect">
            <a:avLst/>
          </a:prstGeom>
          <a:noFill/>
        </p:spPr>
        <p:txBody>
          <a:bodyPr wrap="square">
            <a:spAutoFit/>
          </a:bodyPr>
          <a:lstStyle/>
          <a:p>
            <a:pPr algn="ctr"/>
            <a:r>
              <a:rPr lang="en-GB" sz="1800" b="1" i="0" dirty="0">
                <a:solidFill>
                  <a:schemeClr val="tx1"/>
                </a:solidFill>
                <a:effectLst/>
                <a:latin typeface="system-ui"/>
              </a:rPr>
              <a:t>Dementia Longitudinal Data</a:t>
            </a:r>
          </a:p>
        </p:txBody>
      </p:sp>
      <p:pic>
        <p:nvPicPr>
          <p:cNvPr id="4" name="Picture 2">
            <a:extLst>
              <a:ext uri="{FF2B5EF4-FFF2-40B4-BE49-F238E27FC236}">
                <a16:creationId xmlns:a16="http://schemas.microsoft.com/office/drawing/2014/main" id="{0E0F5784-B99A-1D15-6725-B5D5DDF7C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727" y="2004712"/>
            <a:ext cx="3848319" cy="19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09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47AFA282-FFD5-206A-3E50-8CFB84DDD8E5}"/>
            </a:ext>
          </a:extLst>
        </p:cNvPr>
        <p:cNvGrpSpPr/>
        <p:nvPr/>
      </p:nvGrpSpPr>
      <p:grpSpPr>
        <a:xfrm>
          <a:off x="0" y="0"/>
          <a:ext cx="0" cy="0"/>
          <a:chOff x="0" y="0"/>
          <a:chExt cx="0" cy="0"/>
        </a:xfrm>
      </p:grpSpPr>
      <p:sp>
        <p:nvSpPr>
          <p:cNvPr id="265" name="Google Shape;265;p44">
            <a:extLst>
              <a:ext uri="{FF2B5EF4-FFF2-40B4-BE49-F238E27FC236}">
                <a16:creationId xmlns:a16="http://schemas.microsoft.com/office/drawing/2014/main" id="{135C3B04-0DEE-2065-3F44-271826975B33}"/>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2800" b="0" dirty="0"/>
              <a:t>Take Home</a:t>
            </a:r>
            <a:endParaRPr sz="2800" dirty="0"/>
          </a:p>
          <a:p>
            <a:pPr marL="0" lvl="0" indent="0" algn="l" rtl="0">
              <a:lnSpc>
                <a:spcPct val="115000"/>
              </a:lnSpc>
              <a:spcBef>
                <a:spcPts val="0"/>
              </a:spcBef>
              <a:spcAft>
                <a:spcPts val="0"/>
              </a:spcAft>
              <a:buNone/>
            </a:pPr>
            <a:endParaRPr sz="2800" dirty="0"/>
          </a:p>
        </p:txBody>
      </p:sp>
      <p:pic>
        <p:nvPicPr>
          <p:cNvPr id="2" name="Picture 1">
            <a:extLst>
              <a:ext uri="{FF2B5EF4-FFF2-40B4-BE49-F238E27FC236}">
                <a16:creationId xmlns:a16="http://schemas.microsoft.com/office/drawing/2014/main" id="{B9C974DA-61C4-EE3A-9304-82209D7C5FCC}"/>
              </a:ext>
            </a:extLst>
          </p:cNvPr>
          <p:cNvPicPr>
            <a:picLocks noChangeAspect="1"/>
          </p:cNvPicPr>
          <p:nvPr/>
        </p:nvPicPr>
        <p:blipFill>
          <a:blip r:embed="rId3"/>
          <a:stretch>
            <a:fillRect/>
          </a:stretch>
        </p:blipFill>
        <p:spPr>
          <a:xfrm>
            <a:off x="2034337" y="3569290"/>
            <a:ext cx="3794375" cy="1531206"/>
          </a:xfrm>
          <a:prstGeom prst="rect">
            <a:avLst/>
          </a:prstGeom>
        </p:spPr>
      </p:pic>
      <p:sp>
        <p:nvSpPr>
          <p:cNvPr id="5" name="TextBox 4">
            <a:extLst>
              <a:ext uri="{FF2B5EF4-FFF2-40B4-BE49-F238E27FC236}">
                <a16:creationId xmlns:a16="http://schemas.microsoft.com/office/drawing/2014/main" id="{3C3D105F-1B4B-1433-11F2-3824F7FCBF02}"/>
              </a:ext>
            </a:extLst>
          </p:cNvPr>
          <p:cNvSpPr txBox="1"/>
          <p:nvPr/>
        </p:nvSpPr>
        <p:spPr>
          <a:xfrm>
            <a:off x="20520" y="808607"/>
            <a:ext cx="8714244" cy="2714654"/>
          </a:xfrm>
          <a:prstGeom prst="rect">
            <a:avLst/>
          </a:prstGeom>
          <a:noFill/>
        </p:spPr>
        <p:txBody>
          <a:bodyPr wrap="square">
            <a:spAutoFit/>
          </a:bodyPr>
          <a:lstStyle/>
          <a:p>
            <a:pPr marL="285750" indent="-285750">
              <a:lnSpc>
                <a:spcPct val="150000"/>
              </a:lnSpc>
              <a:spcAft>
                <a:spcPts val="200"/>
              </a:spcAft>
              <a:buFont typeface="Wingdings" pitchFamily="2" charset="2"/>
              <a:buChar char="ü"/>
            </a:pPr>
            <a:r>
              <a:rPr lang="en-GB" b="1" dirty="0"/>
              <a:t>Recurrent Neural Network (RNN)</a:t>
            </a:r>
            <a:r>
              <a:rPr lang="en-GB" dirty="0"/>
              <a:t> → </a:t>
            </a:r>
            <a:r>
              <a:rPr lang="en-GB" b="1" dirty="0"/>
              <a:t>Captures sequential dependencies</a:t>
            </a:r>
            <a:r>
              <a:rPr lang="en-GB" dirty="0"/>
              <a:t> but suffers from </a:t>
            </a:r>
            <a:r>
              <a:rPr lang="en-GB" b="1" dirty="0"/>
              <a:t>vanishing gradients</a:t>
            </a:r>
            <a:r>
              <a:rPr lang="en-GB" dirty="0"/>
              <a:t>, making it ineffective for </a:t>
            </a:r>
            <a:r>
              <a:rPr lang="en-GB" b="1" dirty="0"/>
              <a:t>long-term memory retention</a:t>
            </a:r>
            <a:r>
              <a:rPr lang="en-GB" dirty="0"/>
              <a:t>.</a:t>
            </a:r>
          </a:p>
          <a:p>
            <a:pPr marL="285750" indent="-285750">
              <a:lnSpc>
                <a:spcPct val="150000"/>
              </a:lnSpc>
              <a:spcAft>
                <a:spcPts val="200"/>
              </a:spcAft>
              <a:buFont typeface="Wingdings" pitchFamily="2" charset="2"/>
              <a:buChar char="ü"/>
            </a:pPr>
            <a:r>
              <a:rPr lang="en-GB" b="1" dirty="0"/>
              <a:t>Long Short-Term Memory (LSTM)</a:t>
            </a:r>
            <a:r>
              <a:rPr lang="en-GB" dirty="0"/>
              <a:t> → </a:t>
            </a:r>
            <a:r>
              <a:rPr lang="en-GB" b="1" dirty="0"/>
              <a:t>Solves vanishing gradients</a:t>
            </a:r>
            <a:r>
              <a:rPr lang="en-GB" dirty="0"/>
              <a:t> with gating mechanisms, allowing </a:t>
            </a:r>
            <a:r>
              <a:rPr lang="en-GB" b="1" dirty="0"/>
              <a:t>long-range dependency learning</a:t>
            </a:r>
            <a:r>
              <a:rPr lang="en-GB" dirty="0"/>
              <a:t>, but is </a:t>
            </a:r>
            <a:r>
              <a:rPr lang="en-GB" b="1" dirty="0"/>
              <a:t>computationally expensive</a:t>
            </a:r>
            <a:r>
              <a:rPr lang="en-GB" dirty="0"/>
              <a:t> and </a:t>
            </a:r>
            <a:r>
              <a:rPr lang="en-GB" b="1" dirty="0"/>
              <a:t>hard to parallelize</a:t>
            </a:r>
            <a:r>
              <a:rPr lang="en-GB" dirty="0"/>
              <a:t>.</a:t>
            </a:r>
          </a:p>
          <a:p>
            <a:pPr marL="285750" indent="-285750">
              <a:lnSpc>
                <a:spcPct val="150000"/>
              </a:lnSpc>
              <a:spcAft>
                <a:spcPts val="200"/>
              </a:spcAft>
              <a:buFont typeface="Wingdings" pitchFamily="2" charset="2"/>
              <a:buChar char="ü"/>
            </a:pPr>
            <a:r>
              <a:rPr lang="en-GB" b="1" dirty="0"/>
              <a:t>Transformer</a:t>
            </a:r>
            <a:r>
              <a:rPr lang="en-GB" dirty="0"/>
              <a:t> → </a:t>
            </a:r>
            <a:r>
              <a:rPr lang="en-GB" b="1" dirty="0"/>
              <a:t>Highly parallelizable</a:t>
            </a:r>
            <a:r>
              <a:rPr lang="en-GB" dirty="0"/>
              <a:t> and </a:t>
            </a:r>
            <a:r>
              <a:rPr lang="en-GB" b="1" dirty="0"/>
              <a:t>captures long-range dependencies efficiently</a:t>
            </a:r>
            <a:r>
              <a:rPr lang="en-GB" dirty="0"/>
              <a:t> using </a:t>
            </a:r>
            <a:r>
              <a:rPr lang="en-GB" b="1" dirty="0"/>
              <a:t>self-attention</a:t>
            </a:r>
            <a:r>
              <a:rPr lang="en-GB" dirty="0"/>
              <a:t>, but requires </a:t>
            </a:r>
            <a:r>
              <a:rPr lang="en-GB" b="1" dirty="0"/>
              <a:t>quadratic complexity</a:t>
            </a:r>
            <a:r>
              <a:rPr lang="en-GB" dirty="0"/>
              <a:t> in memory and computation.</a:t>
            </a:r>
          </a:p>
          <a:p>
            <a:pPr marL="285750" indent="-285750">
              <a:lnSpc>
                <a:spcPct val="150000"/>
              </a:lnSpc>
              <a:spcAft>
                <a:spcPts val="200"/>
              </a:spcAft>
              <a:buFont typeface="Wingdings" pitchFamily="2" charset="2"/>
              <a:buChar char="ü"/>
            </a:pPr>
            <a:r>
              <a:rPr lang="en-GB" b="1" dirty="0"/>
              <a:t>State-Space Model (SSM)</a:t>
            </a:r>
            <a:r>
              <a:rPr lang="en-GB" dirty="0"/>
              <a:t> → </a:t>
            </a:r>
            <a:r>
              <a:rPr lang="en-GB" b="1" dirty="0"/>
              <a:t>Efficient and stable for long-sequence </a:t>
            </a:r>
            <a:r>
              <a:rPr lang="en-GB" b="1" dirty="0" err="1"/>
              <a:t>modeling</a:t>
            </a:r>
            <a:r>
              <a:rPr lang="en-GB" dirty="0"/>
              <a:t>, leveraging </a:t>
            </a:r>
            <a:r>
              <a:rPr lang="en-GB" b="1" dirty="0"/>
              <a:t>parallel computation</a:t>
            </a:r>
            <a:r>
              <a:rPr lang="en-GB" dirty="0"/>
              <a:t>, but lacks the </a:t>
            </a:r>
            <a:r>
              <a:rPr lang="en-GB" b="1" dirty="0"/>
              <a:t>expressive power</a:t>
            </a:r>
            <a:r>
              <a:rPr lang="en-GB" dirty="0"/>
              <a:t> of deep architectures like transformers.</a:t>
            </a:r>
          </a:p>
        </p:txBody>
      </p:sp>
      <p:pic>
        <p:nvPicPr>
          <p:cNvPr id="7" name="Picture 6">
            <a:extLst>
              <a:ext uri="{FF2B5EF4-FFF2-40B4-BE49-F238E27FC236}">
                <a16:creationId xmlns:a16="http://schemas.microsoft.com/office/drawing/2014/main" id="{E82AF818-04AE-0101-682D-ABF6668F3BC5}"/>
              </a:ext>
            </a:extLst>
          </p:cNvPr>
          <p:cNvPicPr>
            <a:picLocks noChangeAspect="1"/>
          </p:cNvPicPr>
          <p:nvPr/>
        </p:nvPicPr>
        <p:blipFill>
          <a:blip r:embed="rId4"/>
          <a:srcRect l="52519" r="21144" b="24672"/>
          <a:stretch/>
        </p:blipFill>
        <p:spPr>
          <a:xfrm>
            <a:off x="5919391" y="3889419"/>
            <a:ext cx="953169" cy="1084110"/>
          </a:xfrm>
          <a:prstGeom prst="rect">
            <a:avLst/>
          </a:prstGeom>
        </p:spPr>
      </p:pic>
      <p:sp>
        <p:nvSpPr>
          <p:cNvPr id="8" name="TextBox 7">
            <a:extLst>
              <a:ext uri="{FF2B5EF4-FFF2-40B4-BE49-F238E27FC236}">
                <a16:creationId xmlns:a16="http://schemas.microsoft.com/office/drawing/2014/main" id="{266250C1-3C4D-CC81-ED79-22CECC52BD95}"/>
              </a:ext>
            </a:extLst>
          </p:cNvPr>
          <p:cNvSpPr txBox="1"/>
          <p:nvPr/>
        </p:nvSpPr>
        <p:spPr>
          <a:xfrm>
            <a:off x="5972127" y="3569290"/>
            <a:ext cx="989373" cy="215444"/>
          </a:xfrm>
          <a:prstGeom prst="rect">
            <a:avLst/>
          </a:prstGeom>
          <a:noFill/>
        </p:spPr>
        <p:txBody>
          <a:bodyPr wrap="none" rtlCol="0">
            <a:spAutoFit/>
          </a:bodyPr>
          <a:lstStyle/>
          <a:p>
            <a:r>
              <a:rPr lang="en-GB" sz="800" b="1" dirty="0">
                <a:solidFill>
                  <a:srgbClr val="F35D2B"/>
                </a:solidFill>
              </a:rPr>
              <a:t>SSM (Recurrent)</a:t>
            </a:r>
          </a:p>
        </p:txBody>
      </p:sp>
    </p:spTree>
    <p:extLst>
      <p:ext uri="{BB962C8B-B14F-4D97-AF65-F5344CB8AC3E}">
        <p14:creationId xmlns:p14="http://schemas.microsoft.com/office/powerpoint/2010/main" val="560719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88C22-1AC7-9F26-566F-EA87216F7698}"/>
              </a:ext>
            </a:extLst>
          </p:cNvPr>
          <p:cNvSpPr>
            <a:spLocks noGrp="1"/>
          </p:cNvSpPr>
          <p:nvPr>
            <p:ph type="body" idx="1"/>
          </p:nvPr>
        </p:nvSpPr>
        <p:spPr>
          <a:xfrm>
            <a:off x="3185315" y="2291343"/>
            <a:ext cx="2417770" cy="560813"/>
          </a:xfrm>
        </p:spPr>
        <p:txBody>
          <a:bodyPr>
            <a:noAutofit/>
          </a:bodyPr>
          <a:lstStyle/>
          <a:p>
            <a:r>
              <a:rPr lang="en-GB" sz="2800" dirty="0"/>
              <a:t>Thank You!</a:t>
            </a:r>
          </a:p>
        </p:txBody>
      </p:sp>
      <p:sp>
        <p:nvSpPr>
          <p:cNvPr id="3" name="Text Placeholder 2">
            <a:extLst>
              <a:ext uri="{FF2B5EF4-FFF2-40B4-BE49-F238E27FC236}">
                <a16:creationId xmlns:a16="http://schemas.microsoft.com/office/drawing/2014/main" id="{99B1DE71-C4C9-B075-E9D3-99962B88A6E3}"/>
              </a:ext>
            </a:extLst>
          </p:cNvPr>
          <p:cNvSpPr>
            <a:spLocks noGrp="1"/>
          </p:cNvSpPr>
          <p:nvPr>
            <p:ph type="body" idx="2"/>
          </p:nvPr>
        </p:nvSpPr>
        <p:spPr/>
        <p:txBody>
          <a:bodyPr/>
          <a:lstStyle/>
          <a:p>
            <a:endParaRPr lang="en-GB"/>
          </a:p>
        </p:txBody>
      </p:sp>
    </p:spTree>
    <p:extLst>
      <p:ext uri="{BB962C8B-B14F-4D97-AF65-F5344CB8AC3E}">
        <p14:creationId xmlns:p14="http://schemas.microsoft.com/office/powerpoint/2010/main" val="3123496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3BB00219-D541-134D-1135-C5A3104C9C29}"/>
            </a:ext>
          </a:extLst>
        </p:cNvPr>
        <p:cNvGrpSpPr/>
        <p:nvPr/>
      </p:nvGrpSpPr>
      <p:grpSpPr>
        <a:xfrm>
          <a:off x="0" y="0"/>
          <a:ext cx="0" cy="0"/>
          <a:chOff x="0" y="0"/>
          <a:chExt cx="0" cy="0"/>
        </a:xfrm>
      </p:grpSpPr>
      <p:sp>
        <p:nvSpPr>
          <p:cNvPr id="121" name="Google Shape;121;p24">
            <a:extLst>
              <a:ext uri="{FF2B5EF4-FFF2-40B4-BE49-F238E27FC236}">
                <a16:creationId xmlns:a16="http://schemas.microsoft.com/office/drawing/2014/main" id="{DA80723B-E9EC-E588-9CFD-A52F024740B8}"/>
              </a:ext>
            </a:extLst>
          </p:cNvPr>
          <p:cNvSpPr txBox="1">
            <a:spLocks noGrp="1"/>
          </p:cNvSpPr>
          <p:nvPr>
            <p:ph type="body" idx="2"/>
          </p:nvPr>
        </p:nvSpPr>
        <p:spPr>
          <a:xfrm>
            <a:off x="216000" y="164724"/>
            <a:ext cx="6745500" cy="2931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1200"/>
              </a:spcAft>
              <a:buClr>
                <a:schemeClr val="dk1"/>
              </a:buClr>
              <a:buSzPts val="1100"/>
              <a:buFont typeface="Arial"/>
              <a:buNone/>
            </a:pPr>
            <a:r>
              <a:rPr lang="en" sz="2800" dirty="0"/>
              <a:t>Longitudinal Data Analysis</a:t>
            </a:r>
            <a:endParaRPr sz="2800" dirty="0"/>
          </a:p>
        </p:txBody>
      </p:sp>
      <p:sp>
        <p:nvSpPr>
          <p:cNvPr id="5" name="Notched Right Arrow 4">
            <a:extLst>
              <a:ext uri="{FF2B5EF4-FFF2-40B4-BE49-F238E27FC236}">
                <a16:creationId xmlns:a16="http://schemas.microsoft.com/office/drawing/2014/main" id="{7D5E870C-F1EA-CF90-D678-BC3D78499F19}"/>
              </a:ext>
            </a:extLst>
          </p:cNvPr>
          <p:cNvSpPr/>
          <p:nvPr/>
        </p:nvSpPr>
        <p:spPr>
          <a:xfrm>
            <a:off x="880794" y="1681109"/>
            <a:ext cx="1664413" cy="579205"/>
          </a:xfrm>
          <a:prstGeom prst="notchedRightArrow">
            <a:avLst>
              <a:gd name="adj1" fmla="val 100000"/>
              <a:gd name="adj2" fmla="val 50000"/>
            </a:avLst>
          </a:prstGeom>
          <a:solidFill>
            <a:schemeClr val="bg2">
              <a:lumMod val="40000"/>
              <a:lumOff val="60000"/>
            </a:schemeClr>
          </a:solidFill>
          <a:ln cap="sq">
            <a:no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2000</a:t>
            </a:r>
          </a:p>
        </p:txBody>
      </p:sp>
      <p:sp>
        <p:nvSpPr>
          <p:cNvPr id="12" name="Rounded Rectangle 11">
            <a:extLst>
              <a:ext uri="{FF2B5EF4-FFF2-40B4-BE49-F238E27FC236}">
                <a16:creationId xmlns:a16="http://schemas.microsoft.com/office/drawing/2014/main" id="{D2D65FCF-F219-C454-7320-47DFA9B9D01B}"/>
              </a:ext>
            </a:extLst>
          </p:cNvPr>
          <p:cNvSpPr/>
          <p:nvPr/>
        </p:nvSpPr>
        <p:spPr>
          <a:xfrm>
            <a:off x="978398" y="2883187"/>
            <a:ext cx="1366464" cy="780836"/>
          </a:xfrm>
          <a:prstGeom prst="roundRect">
            <a:avLst>
              <a:gd name="adj" fmla="val 350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RNN</a:t>
            </a:r>
          </a:p>
        </p:txBody>
      </p:sp>
      <p:cxnSp>
        <p:nvCxnSpPr>
          <p:cNvPr id="21" name="Straight Arrow Connector 20">
            <a:extLst>
              <a:ext uri="{FF2B5EF4-FFF2-40B4-BE49-F238E27FC236}">
                <a16:creationId xmlns:a16="http://schemas.microsoft.com/office/drawing/2014/main" id="{9FC9D552-470C-853A-BBCA-EEC0AFAFDC14}"/>
              </a:ext>
            </a:extLst>
          </p:cNvPr>
          <p:cNvCxnSpPr>
            <a:cxnSpLocks/>
            <a:endCxn id="12" idx="0"/>
          </p:cNvCxnSpPr>
          <p:nvPr/>
        </p:nvCxnSpPr>
        <p:spPr>
          <a:xfrm>
            <a:off x="1661630" y="2260313"/>
            <a:ext cx="0" cy="62287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5" name="Notched Right Arrow 24">
            <a:extLst>
              <a:ext uri="{FF2B5EF4-FFF2-40B4-BE49-F238E27FC236}">
                <a16:creationId xmlns:a16="http://schemas.microsoft.com/office/drawing/2014/main" id="{B04FBF2A-3586-E8FF-4158-347A313B725B}"/>
              </a:ext>
            </a:extLst>
          </p:cNvPr>
          <p:cNvSpPr/>
          <p:nvPr/>
        </p:nvSpPr>
        <p:spPr>
          <a:xfrm>
            <a:off x="2327736" y="1679399"/>
            <a:ext cx="1664413" cy="579205"/>
          </a:xfrm>
          <a:prstGeom prst="notchedRightArrow">
            <a:avLst>
              <a:gd name="adj1" fmla="val 100000"/>
              <a:gd name="adj2" fmla="val 50000"/>
            </a:avLst>
          </a:prstGeom>
          <a:solidFill>
            <a:schemeClr val="accent1">
              <a:lumMod val="60000"/>
              <a:lumOff val="40000"/>
            </a:schemeClr>
          </a:solidFill>
          <a:ln cap="sq">
            <a:no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2010</a:t>
            </a:r>
          </a:p>
        </p:txBody>
      </p:sp>
      <p:sp>
        <p:nvSpPr>
          <p:cNvPr id="26" name="Rounded Rectangle 25">
            <a:extLst>
              <a:ext uri="{FF2B5EF4-FFF2-40B4-BE49-F238E27FC236}">
                <a16:creationId xmlns:a16="http://schemas.microsoft.com/office/drawing/2014/main" id="{3A111C23-5DB9-9425-8E4F-9DD87ECD9CB3}"/>
              </a:ext>
            </a:extLst>
          </p:cNvPr>
          <p:cNvSpPr/>
          <p:nvPr/>
        </p:nvSpPr>
        <p:spPr>
          <a:xfrm>
            <a:off x="2425340" y="2881477"/>
            <a:ext cx="1366464" cy="780836"/>
          </a:xfrm>
          <a:prstGeom prst="roundRect">
            <a:avLst>
              <a:gd name="adj" fmla="val 350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LSTM</a:t>
            </a:r>
          </a:p>
        </p:txBody>
      </p:sp>
      <p:cxnSp>
        <p:nvCxnSpPr>
          <p:cNvPr id="27" name="Straight Arrow Connector 26">
            <a:extLst>
              <a:ext uri="{FF2B5EF4-FFF2-40B4-BE49-F238E27FC236}">
                <a16:creationId xmlns:a16="http://schemas.microsoft.com/office/drawing/2014/main" id="{C5BB7914-0F6F-3C6B-B1BC-41C721CE683E}"/>
              </a:ext>
            </a:extLst>
          </p:cNvPr>
          <p:cNvCxnSpPr>
            <a:cxnSpLocks/>
            <a:endCxn id="26" idx="0"/>
          </p:cNvCxnSpPr>
          <p:nvPr/>
        </p:nvCxnSpPr>
        <p:spPr>
          <a:xfrm>
            <a:off x="3108572" y="2258603"/>
            <a:ext cx="0" cy="62287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8" name="Notched Right Arrow 27">
            <a:extLst>
              <a:ext uri="{FF2B5EF4-FFF2-40B4-BE49-F238E27FC236}">
                <a16:creationId xmlns:a16="http://schemas.microsoft.com/office/drawing/2014/main" id="{6A81D0D7-013D-115A-9339-818140B80A86}"/>
              </a:ext>
            </a:extLst>
          </p:cNvPr>
          <p:cNvSpPr/>
          <p:nvPr/>
        </p:nvSpPr>
        <p:spPr>
          <a:xfrm>
            <a:off x="3784952" y="1677689"/>
            <a:ext cx="1664413" cy="579205"/>
          </a:xfrm>
          <a:prstGeom prst="notchedRightArrow">
            <a:avLst>
              <a:gd name="adj1" fmla="val 100000"/>
              <a:gd name="adj2" fmla="val 50000"/>
            </a:avLst>
          </a:prstGeom>
          <a:solidFill>
            <a:schemeClr val="accent5">
              <a:lumMod val="60000"/>
              <a:lumOff val="40000"/>
            </a:schemeClr>
          </a:solidFill>
          <a:ln cap="sq">
            <a:no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2015</a:t>
            </a:r>
          </a:p>
        </p:txBody>
      </p:sp>
      <p:sp>
        <p:nvSpPr>
          <p:cNvPr id="31" name="Rounded Rectangle 30">
            <a:extLst>
              <a:ext uri="{FF2B5EF4-FFF2-40B4-BE49-F238E27FC236}">
                <a16:creationId xmlns:a16="http://schemas.microsoft.com/office/drawing/2014/main" id="{7D58E2E5-694C-A2C6-5765-0125DA7D6A64}"/>
              </a:ext>
            </a:extLst>
          </p:cNvPr>
          <p:cNvSpPr/>
          <p:nvPr/>
        </p:nvSpPr>
        <p:spPr>
          <a:xfrm>
            <a:off x="3882556" y="2879767"/>
            <a:ext cx="1366464" cy="780836"/>
          </a:xfrm>
          <a:prstGeom prst="roundRect">
            <a:avLst>
              <a:gd name="adj" fmla="val 350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Attention</a:t>
            </a:r>
          </a:p>
        </p:txBody>
      </p:sp>
      <p:cxnSp>
        <p:nvCxnSpPr>
          <p:cNvPr id="34" name="Straight Arrow Connector 33">
            <a:extLst>
              <a:ext uri="{FF2B5EF4-FFF2-40B4-BE49-F238E27FC236}">
                <a16:creationId xmlns:a16="http://schemas.microsoft.com/office/drawing/2014/main" id="{2F2BDF7C-D246-E792-BC17-A85891A985B8}"/>
              </a:ext>
            </a:extLst>
          </p:cNvPr>
          <p:cNvCxnSpPr>
            <a:cxnSpLocks/>
            <a:endCxn id="31" idx="0"/>
          </p:cNvCxnSpPr>
          <p:nvPr/>
        </p:nvCxnSpPr>
        <p:spPr>
          <a:xfrm>
            <a:off x="4565788" y="2256893"/>
            <a:ext cx="0" cy="62287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D10793-8E76-54CA-A32B-297958B20885}"/>
              </a:ext>
            </a:extLst>
          </p:cNvPr>
          <p:cNvSpPr txBox="1"/>
          <p:nvPr/>
        </p:nvSpPr>
        <p:spPr>
          <a:xfrm>
            <a:off x="880794" y="3825231"/>
            <a:ext cx="1366464" cy="461665"/>
          </a:xfrm>
          <a:prstGeom prst="rect">
            <a:avLst/>
          </a:prstGeom>
          <a:noFill/>
        </p:spPr>
        <p:txBody>
          <a:bodyPr wrap="square">
            <a:spAutoFit/>
          </a:bodyPr>
          <a:lstStyle/>
          <a:p>
            <a:pPr algn="ctr"/>
            <a:r>
              <a:rPr lang="en-GB" sz="1200" dirty="0">
                <a:effectLst/>
                <a:latin typeface="Helvetica" pitchFamily="2" charset="0"/>
              </a:rPr>
              <a:t>Recurrent Neural</a:t>
            </a:r>
          </a:p>
          <a:p>
            <a:pPr algn="ctr"/>
            <a:r>
              <a:rPr lang="en-GB" sz="1200" dirty="0">
                <a:effectLst/>
                <a:latin typeface="Helvetica" pitchFamily="2" charset="0"/>
              </a:rPr>
              <a:t>Networks (RNN)</a:t>
            </a:r>
          </a:p>
        </p:txBody>
      </p:sp>
      <p:sp>
        <p:nvSpPr>
          <p:cNvPr id="45" name="TextBox 44">
            <a:extLst>
              <a:ext uri="{FF2B5EF4-FFF2-40B4-BE49-F238E27FC236}">
                <a16:creationId xmlns:a16="http://schemas.microsoft.com/office/drawing/2014/main" id="{83E79C12-50BB-4D90-1B4F-E16E32F0AA96}"/>
              </a:ext>
            </a:extLst>
          </p:cNvPr>
          <p:cNvSpPr txBox="1"/>
          <p:nvPr/>
        </p:nvSpPr>
        <p:spPr>
          <a:xfrm>
            <a:off x="2069028" y="3825230"/>
            <a:ext cx="1916476" cy="461665"/>
          </a:xfrm>
          <a:prstGeom prst="rect">
            <a:avLst/>
          </a:prstGeom>
          <a:noFill/>
        </p:spPr>
        <p:txBody>
          <a:bodyPr wrap="square">
            <a:spAutoFit/>
          </a:bodyPr>
          <a:lstStyle/>
          <a:p>
            <a:pPr algn="ctr"/>
            <a:r>
              <a:rPr lang="en-GB" sz="1200" dirty="0">
                <a:effectLst/>
                <a:latin typeface="Helvetica" pitchFamily="2" charset="0"/>
              </a:rPr>
              <a:t>Long Short-Term Memory(RNN)</a:t>
            </a:r>
          </a:p>
        </p:txBody>
      </p:sp>
      <p:sp>
        <p:nvSpPr>
          <p:cNvPr id="46" name="TextBox 45">
            <a:extLst>
              <a:ext uri="{FF2B5EF4-FFF2-40B4-BE49-F238E27FC236}">
                <a16:creationId xmlns:a16="http://schemas.microsoft.com/office/drawing/2014/main" id="{F6409F15-9E61-D448-511F-F9E2BC5E0354}"/>
              </a:ext>
            </a:extLst>
          </p:cNvPr>
          <p:cNvSpPr txBox="1"/>
          <p:nvPr/>
        </p:nvSpPr>
        <p:spPr>
          <a:xfrm>
            <a:off x="3834064" y="3825230"/>
            <a:ext cx="1566188" cy="461665"/>
          </a:xfrm>
          <a:prstGeom prst="rect">
            <a:avLst/>
          </a:prstGeom>
          <a:noFill/>
        </p:spPr>
        <p:txBody>
          <a:bodyPr wrap="square">
            <a:spAutoFit/>
          </a:bodyPr>
          <a:lstStyle/>
          <a:p>
            <a:pPr algn="ctr"/>
            <a:r>
              <a:rPr lang="en-GB" sz="1200" dirty="0">
                <a:effectLst/>
                <a:latin typeface="Helvetica" pitchFamily="2" charset="0"/>
              </a:rPr>
              <a:t>Dot-Product Attention</a:t>
            </a:r>
          </a:p>
        </p:txBody>
      </p:sp>
      <p:grpSp>
        <p:nvGrpSpPr>
          <p:cNvPr id="2" name="Group 1">
            <a:extLst>
              <a:ext uri="{FF2B5EF4-FFF2-40B4-BE49-F238E27FC236}">
                <a16:creationId xmlns:a16="http://schemas.microsoft.com/office/drawing/2014/main" id="{E88D492E-54ED-77C3-B9FA-5FFD1D411D27}"/>
              </a:ext>
            </a:extLst>
          </p:cNvPr>
          <p:cNvGrpSpPr/>
          <p:nvPr/>
        </p:nvGrpSpPr>
        <p:grpSpPr>
          <a:xfrm>
            <a:off x="5231892" y="1674269"/>
            <a:ext cx="3101079" cy="2612626"/>
            <a:chOff x="5231892" y="1674269"/>
            <a:chExt cx="3101079" cy="2612626"/>
          </a:xfrm>
        </p:grpSpPr>
        <p:sp>
          <p:nvSpPr>
            <p:cNvPr id="35" name="Notched Right Arrow 34">
              <a:extLst>
                <a:ext uri="{FF2B5EF4-FFF2-40B4-BE49-F238E27FC236}">
                  <a16:creationId xmlns:a16="http://schemas.microsoft.com/office/drawing/2014/main" id="{2D37D18F-CDFA-3241-B7F6-12FFCDE324E3}"/>
                </a:ext>
              </a:extLst>
            </p:cNvPr>
            <p:cNvSpPr/>
            <p:nvPr/>
          </p:nvSpPr>
          <p:spPr>
            <a:xfrm>
              <a:off x="5231892" y="1675979"/>
              <a:ext cx="1664413" cy="579205"/>
            </a:xfrm>
            <a:prstGeom prst="notchedRightArrow">
              <a:avLst>
                <a:gd name="adj1" fmla="val 100000"/>
                <a:gd name="adj2" fmla="val 50000"/>
              </a:avLst>
            </a:prstGeom>
            <a:solidFill>
              <a:schemeClr val="accent6">
                <a:lumMod val="60000"/>
                <a:lumOff val="40000"/>
              </a:schemeClr>
            </a:solidFill>
            <a:ln cap="sq">
              <a:no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2017</a:t>
              </a:r>
            </a:p>
          </p:txBody>
        </p:sp>
        <p:sp>
          <p:nvSpPr>
            <p:cNvPr id="36" name="Rounded Rectangle 35">
              <a:extLst>
                <a:ext uri="{FF2B5EF4-FFF2-40B4-BE49-F238E27FC236}">
                  <a16:creationId xmlns:a16="http://schemas.microsoft.com/office/drawing/2014/main" id="{922A1425-4E0D-2637-4C78-7991F1D4A6D3}"/>
                </a:ext>
              </a:extLst>
            </p:cNvPr>
            <p:cNvSpPr/>
            <p:nvPr/>
          </p:nvSpPr>
          <p:spPr>
            <a:xfrm>
              <a:off x="5329496" y="2878057"/>
              <a:ext cx="1366464" cy="780836"/>
            </a:xfrm>
            <a:prstGeom prst="roundRect">
              <a:avLst>
                <a:gd name="adj" fmla="val 350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Transformer</a:t>
              </a:r>
            </a:p>
          </p:txBody>
        </p:sp>
        <p:cxnSp>
          <p:nvCxnSpPr>
            <p:cNvPr id="37" name="Straight Arrow Connector 36">
              <a:extLst>
                <a:ext uri="{FF2B5EF4-FFF2-40B4-BE49-F238E27FC236}">
                  <a16:creationId xmlns:a16="http://schemas.microsoft.com/office/drawing/2014/main" id="{E1F72EAA-3AC6-B7F0-6D38-F8F2EEBDEA59}"/>
                </a:ext>
              </a:extLst>
            </p:cNvPr>
            <p:cNvCxnSpPr>
              <a:cxnSpLocks/>
              <a:endCxn id="36" idx="0"/>
            </p:cNvCxnSpPr>
            <p:nvPr/>
          </p:nvCxnSpPr>
          <p:spPr>
            <a:xfrm>
              <a:off x="6012728" y="2255183"/>
              <a:ext cx="0" cy="62287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9" name="Notched Right Arrow 38">
              <a:extLst>
                <a:ext uri="{FF2B5EF4-FFF2-40B4-BE49-F238E27FC236}">
                  <a16:creationId xmlns:a16="http://schemas.microsoft.com/office/drawing/2014/main" id="{288E976E-9156-CF1A-5A21-68F8EAFFD031}"/>
                </a:ext>
              </a:extLst>
            </p:cNvPr>
            <p:cNvSpPr/>
            <p:nvPr/>
          </p:nvSpPr>
          <p:spPr>
            <a:xfrm>
              <a:off x="6668558" y="1674269"/>
              <a:ext cx="1664413" cy="579205"/>
            </a:xfrm>
            <a:prstGeom prst="notchedRightArrow">
              <a:avLst>
                <a:gd name="adj1" fmla="val 100000"/>
                <a:gd name="adj2" fmla="val 50000"/>
              </a:avLst>
            </a:prstGeom>
            <a:solidFill>
              <a:schemeClr val="accent2">
                <a:lumMod val="60000"/>
                <a:lumOff val="40000"/>
              </a:schemeClr>
            </a:solidFill>
            <a:ln cap="sq">
              <a:no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2024</a:t>
              </a:r>
            </a:p>
          </p:txBody>
        </p:sp>
        <p:sp>
          <p:nvSpPr>
            <p:cNvPr id="40" name="Rounded Rectangle 39">
              <a:extLst>
                <a:ext uri="{FF2B5EF4-FFF2-40B4-BE49-F238E27FC236}">
                  <a16:creationId xmlns:a16="http://schemas.microsoft.com/office/drawing/2014/main" id="{88FC5332-1C49-06FB-A736-FA4411DD6FEB}"/>
                </a:ext>
              </a:extLst>
            </p:cNvPr>
            <p:cNvSpPr/>
            <p:nvPr/>
          </p:nvSpPr>
          <p:spPr>
            <a:xfrm>
              <a:off x="6766162" y="2876347"/>
              <a:ext cx="1366464" cy="780836"/>
            </a:xfrm>
            <a:prstGeom prst="roundRect">
              <a:avLst>
                <a:gd name="adj" fmla="val 3508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Mamba</a:t>
              </a:r>
            </a:p>
          </p:txBody>
        </p:sp>
        <p:cxnSp>
          <p:nvCxnSpPr>
            <p:cNvPr id="41" name="Straight Arrow Connector 40">
              <a:extLst>
                <a:ext uri="{FF2B5EF4-FFF2-40B4-BE49-F238E27FC236}">
                  <a16:creationId xmlns:a16="http://schemas.microsoft.com/office/drawing/2014/main" id="{1022259C-B2B6-984E-1299-17B5F9929463}"/>
                </a:ext>
              </a:extLst>
            </p:cNvPr>
            <p:cNvCxnSpPr>
              <a:cxnSpLocks/>
              <a:endCxn id="40" idx="0"/>
            </p:cNvCxnSpPr>
            <p:nvPr/>
          </p:nvCxnSpPr>
          <p:spPr>
            <a:xfrm>
              <a:off x="7449394" y="2253473"/>
              <a:ext cx="0" cy="62287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0BE9E4-AE8E-D128-9C9E-97D2CA858189}"/>
                </a:ext>
              </a:extLst>
            </p:cNvPr>
            <p:cNvSpPr txBox="1"/>
            <p:nvPr/>
          </p:nvSpPr>
          <p:spPr>
            <a:xfrm>
              <a:off x="5366138" y="3825230"/>
              <a:ext cx="1290714" cy="461665"/>
            </a:xfrm>
            <a:prstGeom prst="rect">
              <a:avLst/>
            </a:prstGeom>
            <a:noFill/>
          </p:spPr>
          <p:txBody>
            <a:bodyPr wrap="square">
              <a:spAutoFit/>
            </a:bodyPr>
            <a:lstStyle/>
            <a:p>
              <a:pPr algn="ctr"/>
              <a:r>
                <a:rPr lang="en-GB" sz="1200" dirty="0">
                  <a:effectLst/>
                  <a:latin typeface="Helvetica" pitchFamily="2" charset="0"/>
                </a:rPr>
                <a:t>Multi-Head Attention</a:t>
              </a:r>
            </a:p>
          </p:txBody>
        </p:sp>
        <p:sp>
          <p:nvSpPr>
            <p:cNvPr id="48" name="TextBox 47">
              <a:extLst>
                <a:ext uri="{FF2B5EF4-FFF2-40B4-BE49-F238E27FC236}">
                  <a16:creationId xmlns:a16="http://schemas.microsoft.com/office/drawing/2014/main" id="{1E2FD64E-8576-BD12-71FC-19A4C30BA216}"/>
                </a:ext>
              </a:extLst>
            </p:cNvPr>
            <p:cNvSpPr txBox="1"/>
            <p:nvPr/>
          </p:nvSpPr>
          <p:spPr>
            <a:xfrm>
              <a:off x="6804037" y="3816681"/>
              <a:ext cx="1290714" cy="461665"/>
            </a:xfrm>
            <a:prstGeom prst="rect">
              <a:avLst/>
            </a:prstGeom>
            <a:noFill/>
          </p:spPr>
          <p:txBody>
            <a:bodyPr wrap="square">
              <a:spAutoFit/>
            </a:bodyPr>
            <a:lstStyle/>
            <a:p>
              <a:pPr algn="ctr"/>
              <a:r>
                <a:rPr lang="en-GB" sz="1200" dirty="0">
                  <a:effectLst/>
                  <a:latin typeface="Helvetica" pitchFamily="2" charset="0"/>
                </a:rPr>
                <a:t>Space State Model (SSM)</a:t>
              </a:r>
            </a:p>
          </p:txBody>
        </p:sp>
      </p:grpSp>
      <p:sp>
        <p:nvSpPr>
          <p:cNvPr id="50" name="TextBox 49">
            <a:extLst>
              <a:ext uri="{FF2B5EF4-FFF2-40B4-BE49-F238E27FC236}">
                <a16:creationId xmlns:a16="http://schemas.microsoft.com/office/drawing/2014/main" id="{02777B72-5729-968E-78FF-82025571DF4D}"/>
              </a:ext>
            </a:extLst>
          </p:cNvPr>
          <p:cNvSpPr txBox="1"/>
          <p:nvPr/>
        </p:nvSpPr>
        <p:spPr>
          <a:xfrm>
            <a:off x="2517113" y="907018"/>
            <a:ext cx="4507530" cy="369332"/>
          </a:xfrm>
          <a:prstGeom prst="rect">
            <a:avLst/>
          </a:prstGeom>
          <a:noFill/>
        </p:spPr>
        <p:txBody>
          <a:bodyPr wrap="square">
            <a:spAutoFit/>
          </a:bodyPr>
          <a:lstStyle/>
          <a:p>
            <a:pPr algn="ctr"/>
            <a:r>
              <a:rPr lang="en-GB" sz="1800" b="1" dirty="0">
                <a:solidFill>
                  <a:schemeClr val="tx1"/>
                </a:solidFill>
              </a:rPr>
              <a:t>Timeline of Sequence Learning Models</a:t>
            </a:r>
            <a:endParaRPr lang="en-GB" sz="1800" b="1" dirty="0"/>
          </a:p>
        </p:txBody>
      </p:sp>
    </p:spTree>
    <p:extLst>
      <p:ext uri="{BB962C8B-B14F-4D97-AF65-F5344CB8AC3E}">
        <p14:creationId xmlns:p14="http://schemas.microsoft.com/office/powerpoint/2010/main" val="275031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Feed-forward Neural Network</a:t>
            </a:r>
          </a:p>
        </p:txBody>
      </p:sp>
      <p:grpSp>
        <p:nvGrpSpPr>
          <p:cNvPr id="229" name="组合 228">
            <a:extLst>
              <a:ext uri="{FF2B5EF4-FFF2-40B4-BE49-F238E27FC236}">
                <a16:creationId xmlns:a16="http://schemas.microsoft.com/office/drawing/2014/main" id="{59589244-012C-18D5-1E95-AB17C6AB7374}"/>
              </a:ext>
            </a:extLst>
          </p:cNvPr>
          <p:cNvGrpSpPr/>
          <p:nvPr/>
        </p:nvGrpSpPr>
        <p:grpSpPr>
          <a:xfrm>
            <a:off x="2346961" y="1240367"/>
            <a:ext cx="4067382" cy="2230119"/>
            <a:chOff x="1661161" y="1257300"/>
            <a:chExt cx="4067382" cy="2230119"/>
          </a:xfrm>
        </p:grpSpPr>
        <p:grpSp>
          <p:nvGrpSpPr>
            <p:cNvPr id="12" name="组合 11">
              <a:extLst>
                <a:ext uri="{FF2B5EF4-FFF2-40B4-BE49-F238E27FC236}">
                  <a16:creationId xmlns:a16="http://schemas.microsoft.com/office/drawing/2014/main" id="{9FFE3F0B-0BB0-4B45-5DE1-C0CE1D7F4147}"/>
                </a:ext>
              </a:extLst>
            </p:cNvPr>
            <p:cNvGrpSpPr/>
            <p:nvPr/>
          </p:nvGrpSpPr>
          <p:grpSpPr>
            <a:xfrm>
              <a:off x="1661161" y="1583267"/>
              <a:ext cx="274320" cy="1578186"/>
              <a:chOff x="1661161" y="1583267"/>
              <a:chExt cx="274320" cy="1578186"/>
            </a:xfrm>
            <a:solidFill>
              <a:schemeClr val="accent5">
                <a:lumMod val="60000"/>
                <a:lumOff val="40000"/>
              </a:schemeClr>
            </a:solidFill>
          </p:grpSpPr>
          <p:sp>
            <p:nvSpPr>
              <p:cNvPr id="9" name="椭圆 8">
                <a:extLst>
                  <a:ext uri="{FF2B5EF4-FFF2-40B4-BE49-F238E27FC236}">
                    <a16:creationId xmlns:a16="http://schemas.microsoft.com/office/drawing/2014/main" id="{8505CD02-FA06-B5C1-6DA6-4E8BD288901A}"/>
                  </a:ext>
                </a:extLst>
              </p:cNvPr>
              <p:cNvSpPr>
                <a:spLocks noChangeAspect="1"/>
              </p:cNvSpPr>
              <p:nvPr/>
            </p:nvSpPr>
            <p:spPr>
              <a:xfrm>
                <a:off x="1661161" y="1583267"/>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EF01477C-9317-AB41-7963-2903A958F479}"/>
                  </a:ext>
                </a:extLst>
              </p:cNvPr>
              <p:cNvSpPr>
                <a:spLocks noChangeAspect="1"/>
              </p:cNvSpPr>
              <p:nvPr/>
            </p:nvSpPr>
            <p:spPr>
              <a:xfrm>
                <a:off x="1661161" y="2235200"/>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0EE1FC9B-DB90-F605-C3B2-B10FE3A580A5}"/>
                  </a:ext>
                </a:extLst>
              </p:cNvPr>
              <p:cNvSpPr>
                <a:spLocks noChangeAspect="1"/>
              </p:cNvSpPr>
              <p:nvPr/>
            </p:nvSpPr>
            <p:spPr>
              <a:xfrm>
                <a:off x="1661161" y="2887133"/>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9F28C6EF-773A-938F-DB0B-53B2D1B92537}"/>
                </a:ext>
              </a:extLst>
            </p:cNvPr>
            <p:cNvGrpSpPr/>
            <p:nvPr/>
          </p:nvGrpSpPr>
          <p:grpSpPr>
            <a:xfrm>
              <a:off x="3019213" y="1257300"/>
              <a:ext cx="274320" cy="2230119"/>
              <a:chOff x="3007361" y="1583267"/>
              <a:chExt cx="274320" cy="2230119"/>
            </a:xfrm>
            <a:solidFill>
              <a:schemeClr val="accent2">
                <a:lumMod val="60000"/>
                <a:lumOff val="40000"/>
              </a:schemeClr>
            </a:solidFill>
          </p:grpSpPr>
          <p:grpSp>
            <p:nvGrpSpPr>
              <p:cNvPr id="20" name="组合 19">
                <a:extLst>
                  <a:ext uri="{FF2B5EF4-FFF2-40B4-BE49-F238E27FC236}">
                    <a16:creationId xmlns:a16="http://schemas.microsoft.com/office/drawing/2014/main" id="{990F9422-E87C-4CD9-508E-2B07F1A0DD3B}"/>
                  </a:ext>
                </a:extLst>
              </p:cNvPr>
              <p:cNvGrpSpPr/>
              <p:nvPr/>
            </p:nvGrpSpPr>
            <p:grpSpPr>
              <a:xfrm>
                <a:off x="3007361" y="1583267"/>
                <a:ext cx="274320" cy="1578186"/>
                <a:chOff x="1661161" y="1583267"/>
                <a:chExt cx="274320" cy="1578186"/>
              </a:xfrm>
              <a:grpFill/>
            </p:grpSpPr>
            <p:sp>
              <p:nvSpPr>
                <p:cNvPr id="22" name="椭圆 21">
                  <a:extLst>
                    <a:ext uri="{FF2B5EF4-FFF2-40B4-BE49-F238E27FC236}">
                      <a16:creationId xmlns:a16="http://schemas.microsoft.com/office/drawing/2014/main" id="{A2EF8AB8-2A40-55BE-28A2-B56585BCA9D6}"/>
                    </a:ext>
                  </a:extLst>
                </p:cNvPr>
                <p:cNvSpPr>
                  <a:spLocks noChangeAspect="1"/>
                </p:cNvSpPr>
                <p:nvPr/>
              </p:nvSpPr>
              <p:spPr>
                <a:xfrm>
                  <a:off x="1661161" y="1583267"/>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A45CD146-F86B-CD99-E75B-4C116FAE9D5C}"/>
                    </a:ext>
                  </a:extLst>
                </p:cNvPr>
                <p:cNvSpPr>
                  <a:spLocks noChangeAspect="1"/>
                </p:cNvSpPr>
                <p:nvPr/>
              </p:nvSpPr>
              <p:spPr>
                <a:xfrm>
                  <a:off x="1661161" y="2235200"/>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8436F2DD-204F-198B-26AE-B3F6522555E1}"/>
                    </a:ext>
                  </a:extLst>
                </p:cNvPr>
                <p:cNvSpPr>
                  <a:spLocks noChangeAspect="1"/>
                </p:cNvSpPr>
                <p:nvPr/>
              </p:nvSpPr>
              <p:spPr>
                <a:xfrm>
                  <a:off x="1661161" y="2887133"/>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椭圆 34">
                <a:extLst>
                  <a:ext uri="{FF2B5EF4-FFF2-40B4-BE49-F238E27FC236}">
                    <a16:creationId xmlns:a16="http://schemas.microsoft.com/office/drawing/2014/main" id="{58399E48-2361-1804-D4A6-040CF90701FA}"/>
                  </a:ext>
                </a:extLst>
              </p:cNvPr>
              <p:cNvSpPr>
                <a:spLocks noChangeAspect="1"/>
              </p:cNvSpPr>
              <p:nvPr/>
            </p:nvSpPr>
            <p:spPr>
              <a:xfrm>
                <a:off x="3007361" y="3539066"/>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组合 41">
              <a:extLst>
                <a:ext uri="{FF2B5EF4-FFF2-40B4-BE49-F238E27FC236}">
                  <a16:creationId xmlns:a16="http://schemas.microsoft.com/office/drawing/2014/main" id="{05EFD09E-386A-65CD-F11C-656BE25726F5}"/>
                </a:ext>
              </a:extLst>
            </p:cNvPr>
            <p:cNvGrpSpPr/>
            <p:nvPr/>
          </p:nvGrpSpPr>
          <p:grpSpPr>
            <a:xfrm>
              <a:off x="4102945" y="1257300"/>
              <a:ext cx="274320" cy="2230119"/>
              <a:chOff x="3007361" y="1583267"/>
              <a:chExt cx="274320" cy="2230119"/>
            </a:xfrm>
            <a:solidFill>
              <a:schemeClr val="accent2">
                <a:lumMod val="60000"/>
                <a:lumOff val="40000"/>
              </a:schemeClr>
            </a:solidFill>
          </p:grpSpPr>
          <p:grpSp>
            <p:nvGrpSpPr>
              <p:cNvPr id="43" name="组合 42">
                <a:extLst>
                  <a:ext uri="{FF2B5EF4-FFF2-40B4-BE49-F238E27FC236}">
                    <a16:creationId xmlns:a16="http://schemas.microsoft.com/office/drawing/2014/main" id="{F90C33F7-031F-4BCD-86F0-DA73C7F2E0FD}"/>
                  </a:ext>
                </a:extLst>
              </p:cNvPr>
              <p:cNvGrpSpPr/>
              <p:nvPr/>
            </p:nvGrpSpPr>
            <p:grpSpPr>
              <a:xfrm>
                <a:off x="3007361" y="1583267"/>
                <a:ext cx="274320" cy="1578186"/>
                <a:chOff x="1661161" y="1583267"/>
                <a:chExt cx="274320" cy="1578186"/>
              </a:xfrm>
              <a:grpFill/>
            </p:grpSpPr>
            <p:sp>
              <p:nvSpPr>
                <p:cNvPr id="47" name="椭圆 46">
                  <a:extLst>
                    <a:ext uri="{FF2B5EF4-FFF2-40B4-BE49-F238E27FC236}">
                      <a16:creationId xmlns:a16="http://schemas.microsoft.com/office/drawing/2014/main" id="{2B671406-270E-8A38-231C-81D49C1073F4}"/>
                    </a:ext>
                  </a:extLst>
                </p:cNvPr>
                <p:cNvSpPr>
                  <a:spLocks noChangeAspect="1"/>
                </p:cNvSpPr>
                <p:nvPr/>
              </p:nvSpPr>
              <p:spPr>
                <a:xfrm>
                  <a:off x="1661161" y="1583267"/>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34481900-452F-9193-EBAC-34FC9BBCBE6E}"/>
                    </a:ext>
                  </a:extLst>
                </p:cNvPr>
                <p:cNvSpPr>
                  <a:spLocks noChangeAspect="1"/>
                </p:cNvSpPr>
                <p:nvPr/>
              </p:nvSpPr>
              <p:spPr>
                <a:xfrm>
                  <a:off x="1661161" y="2235200"/>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a:extLst>
                    <a:ext uri="{FF2B5EF4-FFF2-40B4-BE49-F238E27FC236}">
                      <a16:creationId xmlns:a16="http://schemas.microsoft.com/office/drawing/2014/main" id="{CE867068-043F-3101-65B5-99948C3A02BD}"/>
                    </a:ext>
                  </a:extLst>
                </p:cNvPr>
                <p:cNvSpPr>
                  <a:spLocks noChangeAspect="1"/>
                </p:cNvSpPr>
                <p:nvPr/>
              </p:nvSpPr>
              <p:spPr>
                <a:xfrm>
                  <a:off x="1661161" y="2887133"/>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椭圆 44">
                <a:extLst>
                  <a:ext uri="{FF2B5EF4-FFF2-40B4-BE49-F238E27FC236}">
                    <a16:creationId xmlns:a16="http://schemas.microsoft.com/office/drawing/2014/main" id="{B353F117-FB72-49BA-B0E6-752962137463}"/>
                  </a:ext>
                </a:extLst>
              </p:cNvPr>
              <p:cNvSpPr>
                <a:spLocks noChangeAspect="1"/>
              </p:cNvSpPr>
              <p:nvPr/>
            </p:nvSpPr>
            <p:spPr>
              <a:xfrm>
                <a:off x="3007361" y="3539066"/>
                <a:ext cx="274320" cy="27432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096A50EC-CEFF-7BF4-EC65-0D150BB6BCB7}"/>
                </a:ext>
              </a:extLst>
            </p:cNvPr>
            <p:cNvGrpSpPr/>
            <p:nvPr/>
          </p:nvGrpSpPr>
          <p:grpSpPr>
            <a:xfrm>
              <a:off x="5454223" y="1583267"/>
              <a:ext cx="274320" cy="1578186"/>
              <a:chOff x="1661161" y="1583267"/>
              <a:chExt cx="274320" cy="1578186"/>
            </a:xfrm>
            <a:solidFill>
              <a:schemeClr val="accent5">
                <a:lumMod val="75000"/>
              </a:schemeClr>
            </a:solidFill>
          </p:grpSpPr>
          <p:sp>
            <p:nvSpPr>
              <p:cNvPr id="51" name="椭圆 50">
                <a:extLst>
                  <a:ext uri="{FF2B5EF4-FFF2-40B4-BE49-F238E27FC236}">
                    <a16:creationId xmlns:a16="http://schemas.microsoft.com/office/drawing/2014/main" id="{084F5797-D056-D383-4B19-B7333C6DF3FD}"/>
                  </a:ext>
                </a:extLst>
              </p:cNvPr>
              <p:cNvSpPr>
                <a:spLocks noChangeAspect="1"/>
              </p:cNvSpPr>
              <p:nvPr/>
            </p:nvSpPr>
            <p:spPr>
              <a:xfrm>
                <a:off x="1661161" y="1583267"/>
                <a:ext cx="274320" cy="27432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68074970-13F9-B70A-63D0-ADAFB0C4D828}"/>
                  </a:ext>
                </a:extLst>
              </p:cNvPr>
              <p:cNvSpPr>
                <a:spLocks noChangeAspect="1"/>
              </p:cNvSpPr>
              <p:nvPr/>
            </p:nvSpPr>
            <p:spPr>
              <a:xfrm>
                <a:off x="1661161" y="2235200"/>
                <a:ext cx="274320" cy="27432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4231CAE1-443F-3F96-F6BB-AD4D6A897F66}"/>
                  </a:ext>
                </a:extLst>
              </p:cNvPr>
              <p:cNvSpPr>
                <a:spLocks noChangeAspect="1"/>
              </p:cNvSpPr>
              <p:nvPr/>
            </p:nvSpPr>
            <p:spPr>
              <a:xfrm>
                <a:off x="1661161" y="2887133"/>
                <a:ext cx="274320" cy="27432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直接箭头连接符 54">
              <a:extLst>
                <a:ext uri="{FF2B5EF4-FFF2-40B4-BE49-F238E27FC236}">
                  <a16:creationId xmlns:a16="http://schemas.microsoft.com/office/drawing/2014/main" id="{DEDA15F3-B42D-406C-B45D-D19890F7C5F3}"/>
                </a:ext>
              </a:extLst>
            </p:cNvPr>
            <p:cNvCxnSpPr>
              <a:cxnSpLocks/>
              <a:stCxn id="9" idx="6"/>
              <a:endCxn id="22" idx="2"/>
            </p:cNvCxnSpPr>
            <p:nvPr/>
          </p:nvCxnSpPr>
          <p:spPr>
            <a:xfrm flipV="1">
              <a:off x="1935481" y="1394460"/>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1EA3B953-D6A2-33A3-A045-B34AE5A85714}"/>
                </a:ext>
              </a:extLst>
            </p:cNvPr>
            <p:cNvCxnSpPr>
              <a:cxnSpLocks/>
              <a:stCxn id="9" idx="6"/>
              <a:endCxn id="24" idx="2"/>
            </p:cNvCxnSpPr>
            <p:nvPr/>
          </p:nvCxnSpPr>
          <p:spPr>
            <a:xfrm>
              <a:off x="1935481" y="1720427"/>
              <a:ext cx="1083732" cy="325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9C8035A2-DC6E-3A51-23DE-3D763EF14D55}"/>
                </a:ext>
              </a:extLst>
            </p:cNvPr>
            <p:cNvCxnSpPr>
              <a:cxnSpLocks/>
              <a:stCxn id="9" idx="6"/>
              <a:endCxn id="32" idx="2"/>
            </p:cNvCxnSpPr>
            <p:nvPr/>
          </p:nvCxnSpPr>
          <p:spPr>
            <a:xfrm>
              <a:off x="1935481" y="1720427"/>
              <a:ext cx="1083732" cy="977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841360B8-AA2E-A620-4CAA-DB1B26234A07}"/>
                </a:ext>
              </a:extLst>
            </p:cNvPr>
            <p:cNvCxnSpPr>
              <a:cxnSpLocks/>
              <a:stCxn id="9" idx="6"/>
              <a:endCxn id="35" idx="2"/>
            </p:cNvCxnSpPr>
            <p:nvPr/>
          </p:nvCxnSpPr>
          <p:spPr>
            <a:xfrm>
              <a:off x="1935481" y="1720427"/>
              <a:ext cx="1083732" cy="1629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5B2BE884-A012-887B-2C73-00F3B3F2F6AE}"/>
                </a:ext>
              </a:extLst>
            </p:cNvPr>
            <p:cNvCxnSpPr>
              <a:cxnSpLocks/>
              <a:stCxn id="10" idx="6"/>
              <a:endCxn id="22" idx="2"/>
            </p:cNvCxnSpPr>
            <p:nvPr/>
          </p:nvCxnSpPr>
          <p:spPr>
            <a:xfrm flipV="1">
              <a:off x="1935481" y="1394460"/>
              <a:ext cx="1083732" cy="977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FE41D86C-AAB1-83B3-4116-CDCB63C25129}"/>
                </a:ext>
              </a:extLst>
            </p:cNvPr>
            <p:cNvCxnSpPr>
              <a:cxnSpLocks/>
              <a:stCxn id="10" idx="6"/>
              <a:endCxn id="24" idx="2"/>
            </p:cNvCxnSpPr>
            <p:nvPr/>
          </p:nvCxnSpPr>
          <p:spPr>
            <a:xfrm flipV="1">
              <a:off x="1935481" y="2046393"/>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01A7C8E-2274-49D3-F1C9-C6C1B3CC7EC3}"/>
                </a:ext>
              </a:extLst>
            </p:cNvPr>
            <p:cNvCxnSpPr>
              <a:cxnSpLocks/>
              <a:stCxn id="10" idx="6"/>
              <a:endCxn id="32" idx="2"/>
            </p:cNvCxnSpPr>
            <p:nvPr/>
          </p:nvCxnSpPr>
          <p:spPr>
            <a:xfrm>
              <a:off x="1935481" y="2372360"/>
              <a:ext cx="1083732" cy="325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直接箭头连接符 138">
              <a:extLst>
                <a:ext uri="{FF2B5EF4-FFF2-40B4-BE49-F238E27FC236}">
                  <a16:creationId xmlns:a16="http://schemas.microsoft.com/office/drawing/2014/main" id="{DB60D3FF-F91E-80B7-FEF7-062C8A46588A}"/>
                </a:ext>
              </a:extLst>
            </p:cNvPr>
            <p:cNvCxnSpPr>
              <a:cxnSpLocks/>
              <a:stCxn id="10" idx="6"/>
              <a:endCxn id="35" idx="2"/>
            </p:cNvCxnSpPr>
            <p:nvPr/>
          </p:nvCxnSpPr>
          <p:spPr>
            <a:xfrm>
              <a:off x="1935481" y="2372360"/>
              <a:ext cx="1083732" cy="977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629EC0DE-C2E8-D404-1C3C-E5144687FA34}"/>
                </a:ext>
              </a:extLst>
            </p:cNvPr>
            <p:cNvCxnSpPr>
              <a:cxnSpLocks/>
              <a:stCxn id="11" idx="6"/>
              <a:endCxn id="22" idx="2"/>
            </p:cNvCxnSpPr>
            <p:nvPr/>
          </p:nvCxnSpPr>
          <p:spPr>
            <a:xfrm flipV="1">
              <a:off x="1935481" y="1394460"/>
              <a:ext cx="1083732" cy="1629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直接箭头连接符 149">
              <a:extLst>
                <a:ext uri="{FF2B5EF4-FFF2-40B4-BE49-F238E27FC236}">
                  <a16:creationId xmlns:a16="http://schemas.microsoft.com/office/drawing/2014/main" id="{386C7818-6265-0536-19C5-D70B8977408B}"/>
                </a:ext>
              </a:extLst>
            </p:cNvPr>
            <p:cNvCxnSpPr>
              <a:cxnSpLocks/>
              <a:stCxn id="11" idx="6"/>
              <a:endCxn id="24" idx="2"/>
            </p:cNvCxnSpPr>
            <p:nvPr/>
          </p:nvCxnSpPr>
          <p:spPr>
            <a:xfrm flipV="1">
              <a:off x="1935481" y="2046393"/>
              <a:ext cx="1083732" cy="977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D08FF57F-F3C3-D1A9-110C-86CE5D94760B}"/>
                </a:ext>
              </a:extLst>
            </p:cNvPr>
            <p:cNvCxnSpPr>
              <a:cxnSpLocks/>
              <a:stCxn id="11" idx="6"/>
              <a:endCxn id="32" idx="2"/>
            </p:cNvCxnSpPr>
            <p:nvPr/>
          </p:nvCxnSpPr>
          <p:spPr>
            <a:xfrm flipV="1">
              <a:off x="1935481" y="2698326"/>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7A7D4B07-C2EF-B672-3B0C-4D17205B8011}"/>
                </a:ext>
              </a:extLst>
            </p:cNvPr>
            <p:cNvCxnSpPr>
              <a:cxnSpLocks/>
              <a:stCxn id="11" idx="6"/>
              <a:endCxn id="35" idx="2"/>
            </p:cNvCxnSpPr>
            <p:nvPr/>
          </p:nvCxnSpPr>
          <p:spPr>
            <a:xfrm>
              <a:off x="1935481" y="3024293"/>
              <a:ext cx="1083732" cy="325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C5F28F70-E037-5E40-CAD0-FEB88B026FD9}"/>
                </a:ext>
              </a:extLst>
            </p:cNvPr>
            <p:cNvCxnSpPr>
              <a:cxnSpLocks/>
              <a:stCxn id="22" idx="6"/>
              <a:endCxn id="47" idx="2"/>
            </p:cNvCxnSpPr>
            <p:nvPr/>
          </p:nvCxnSpPr>
          <p:spPr>
            <a:xfrm>
              <a:off x="3293533" y="1394460"/>
              <a:ext cx="8094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A8B7DAA2-C862-179D-1757-9A64A2DB92F5}"/>
                </a:ext>
              </a:extLst>
            </p:cNvPr>
            <p:cNvCxnSpPr>
              <a:cxnSpLocks/>
              <a:stCxn id="24" idx="6"/>
              <a:endCxn id="48" idx="2"/>
            </p:cNvCxnSpPr>
            <p:nvPr/>
          </p:nvCxnSpPr>
          <p:spPr>
            <a:xfrm>
              <a:off x="3293533" y="2046393"/>
              <a:ext cx="8094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a:extLst>
                <a:ext uri="{FF2B5EF4-FFF2-40B4-BE49-F238E27FC236}">
                  <a16:creationId xmlns:a16="http://schemas.microsoft.com/office/drawing/2014/main" id="{B3885C72-4DDA-1DFA-6939-42452A650554}"/>
                </a:ext>
              </a:extLst>
            </p:cNvPr>
            <p:cNvCxnSpPr>
              <a:cxnSpLocks/>
              <a:stCxn id="32" idx="6"/>
              <a:endCxn id="49" idx="2"/>
            </p:cNvCxnSpPr>
            <p:nvPr/>
          </p:nvCxnSpPr>
          <p:spPr>
            <a:xfrm>
              <a:off x="3293533" y="2698326"/>
              <a:ext cx="8094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直接箭头连接符 168">
              <a:extLst>
                <a:ext uri="{FF2B5EF4-FFF2-40B4-BE49-F238E27FC236}">
                  <a16:creationId xmlns:a16="http://schemas.microsoft.com/office/drawing/2014/main" id="{921D6386-19B7-1781-DE63-A091FF7F666E}"/>
                </a:ext>
              </a:extLst>
            </p:cNvPr>
            <p:cNvCxnSpPr>
              <a:cxnSpLocks/>
              <a:stCxn id="35" idx="6"/>
              <a:endCxn id="45" idx="2"/>
            </p:cNvCxnSpPr>
            <p:nvPr/>
          </p:nvCxnSpPr>
          <p:spPr>
            <a:xfrm>
              <a:off x="3293533" y="3350259"/>
              <a:ext cx="8094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2" name="直接箭头连接符 171">
              <a:extLst>
                <a:ext uri="{FF2B5EF4-FFF2-40B4-BE49-F238E27FC236}">
                  <a16:creationId xmlns:a16="http://schemas.microsoft.com/office/drawing/2014/main" id="{BE4B1678-FFC7-8BF0-C8EC-2C2A3F40C3F0}"/>
                </a:ext>
              </a:extLst>
            </p:cNvPr>
            <p:cNvCxnSpPr>
              <a:cxnSpLocks/>
              <a:stCxn id="22" idx="6"/>
              <a:endCxn id="48" idx="2"/>
            </p:cNvCxnSpPr>
            <p:nvPr/>
          </p:nvCxnSpPr>
          <p:spPr>
            <a:xfrm>
              <a:off x="3293533" y="1394460"/>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直接箭头连接符 174">
              <a:extLst>
                <a:ext uri="{FF2B5EF4-FFF2-40B4-BE49-F238E27FC236}">
                  <a16:creationId xmlns:a16="http://schemas.microsoft.com/office/drawing/2014/main" id="{69E844C6-9ED8-C043-D2C7-A39D46BEF20B}"/>
                </a:ext>
              </a:extLst>
            </p:cNvPr>
            <p:cNvCxnSpPr>
              <a:cxnSpLocks/>
              <a:stCxn id="22" idx="6"/>
              <a:endCxn id="49" idx="2"/>
            </p:cNvCxnSpPr>
            <p:nvPr/>
          </p:nvCxnSpPr>
          <p:spPr>
            <a:xfrm>
              <a:off x="3293533" y="1394460"/>
              <a:ext cx="809412" cy="130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8" name="直接箭头连接符 177">
              <a:extLst>
                <a:ext uri="{FF2B5EF4-FFF2-40B4-BE49-F238E27FC236}">
                  <a16:creationId xmlns:a16="http://schemas.microsoft.com/office/drawing/2014/main" id="{30370C2A-FDEF-B4BC-2B6E-92715406DFC9}"/>
                </a:ext>
              </a:extLst>
            </p:cNvPr>
            <p:cNvCxnSpPr>
              <a:cxnSpLocks/>
              <a:stCxn id="22" idx="6"/>
              <a:endCxn id="45" idx="2"/>
            </p:cNvCxnSpPr>
            <p:nvPr/>
          </p:nvCxnSpPr>
          <p:spPr>
            <a:xfrm>
              <a:off x="3293533" y="1394460"/>
              <a:ext cx="809412" cy="1955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直接箭头连接符 180">
              <a:extLst>
                <a:ext uri="{FF2B5EF4-FFF2-40B4-BE49-F238E27FC236}">
                  <a16:creationId xmlns:a16="http://schemas.microsoft.com/office/drawing/2014/main" id="{2367CB93-E705-F621-39E0-E4164520E1B3}"/>
                </a:ext>
              </a:extLst>
            </p:cNvPr>
            <p:cNvCxnSpPr>
              <a:cxnSpLocks/>
              <a:stCxn id="24" idx="6"/>
              <a:endCxn id="47" idx="2"/>
            </p:cNvCxnSpPr>
            <p:nvPr/>
          </p:nvCxnSpPr>
          <p:spPr>
            <a:xfrm flipV="1">
              <a:off x="3293533" y="1394460"/>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直接箭头连接符 183">
              <a:extLst>
                <a:ext uri="{FF2B5EF4-FFF2-40B4-BE49-F238E27FC236}">
                  <a16:creationId xmlns:a16="http://schemas.microsoft.com/office/drawing/2014/main" id="{0FF26484-7B7E-47BC-8E5E-25D14B7E7141}"/>
                </a:ext>
              </a:extLst>
            </p:cNvPr>
            <p:cNvCxnSpPr>
              <a:cxnSpLocks/>
              <a:stCxn id="32" idx="6"/>
              <a:endCxn id="48" idx="2"/>
            </p:cNvCxnSpPr>
            <p:nvPr/>
          </p:nvCxnSpPr>
          <p:spPr>
            <a:xfrm flipV="1">
              <a:off x="3293533" y="2046393"/>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直接箭头连接符 186">
              <a:extLst>
                <a:ext uri="{FF2B5EF4-FFF2-40B4-BE49-F238E27FC236}">
                  <a16:creationId xmlns:a16="http://schemas.microsoft.com/office/drawing/2014/main" id="{82F863EC-1738-B01C-DAE8-CD27CD529D03}"/>
                </a:ext>
              </a:extLst>
            </p:cNvPr>
            <p:cNvCxnSpPr>
              <a:cxnSpLocks/>
              <a:stCxn id="24" idx="6"/>
              <a:endCxn id="49" idx="2"/>
            </p:cNvCxnSpPr>
            <p:nvPr/>
          </p:nvCxnSpPr>
          <p:spPr>
            <a:xfrm>
              <a:off x="3293533" y="2046393"/>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0" name="直接箭头连接符 189">
              <a:extLst>
                <a:ext uri="{FF2B5EF4-FFF2-40B4-BE49-F238E27FC236}">
                  <a16:creationId xmlns:a16="http://schemas.microsoft.com/office/drawing/2014/main" id="{29ED3D9F-E802-DF1A-7031-466245823320}"/>
                </a:ext>
              </a:extLst>
            </p:cNvPr>
            <p:cNvCxnSpPr>
              <a:cxnSpLocks/>
              <a:stCxn id="24" idx="6"/>
              <a:endCxn id="45" idx="2"/>
            </p:cNvCxnSpPr>
            <p:nvPr/>
          </p:nvCxnSpPr>
          <p:spPr>
            <a:xfrm>
              <a:off x="3293533" y="2046393"/>
              <a:ext cx="809412" cy="130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3" name="直接箭头连接符 192">
              <a:extLst>
                <a:ext uri="{FF2B5EF4-FFF2-40B4-BE49-F238E27FC236}">
                  <a16:creationId xmlns:a16="http://schemas.microsoft.com/office/drawing/2014/main" id="{C136EC31-D816-83E9-D35C-CDC13650B777}"/>
                </a:ext>
              </a:extLst>
            </p:cNvPr>
            <p:cNvCxnSpPr>
              <a:cxnSpLocks/>
              <a:stCxn id="32" idx="6"/>
              <a:endCxn id="47" idx="2"/>
            </p:cNvCxnSpPr>
            <p:nvPr/>
          </p:nvCxnSpPr>
          <p:spPr>
            <a:xfrm flipV="1">
              <a:off x="3293533" y="1394460"/>
              <a:ext cx="809412" cy="130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直接箭头连接符 195">
              <a:extLst>
                <a:ext uri="{FF2B5EF4-FFF2-40B4-BE49-F238E27FC236}">
                  <a16:creationId xmlns:a16="http://schemas.microsoft.com/office/drawing/2014/main" id="{89B29985-A533-FD12-482D-6D718B465AA2}"/>
                </a:ext>
              </a:extLst>
            </p:cNvPr>
            <p:cNvCxnSpPr>
              <a:cxnSpLocks/>
              <a:stCxn id="32" idx="6"/>
              <a:endCxn id="45" idx="2"/>
            </p:cNvCxnSpPr>
            <p:nvPr/>
          </p:nvCxnSpPr>
          <p:spPr>
            <a:xfrm>
              <a:off x="3293533" y="2698326"/>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直接箭头连接符 198">
              <a:extLst>
                <a:ext uri="{FF2B5EF4-FFF2-40B4-BE49-F238E27FC236}">
                  <a16:creationId xmlns:a16="http://schemas.microsoft.com/office/drawing/2014/main" id="{F9970E30-BC82-CE04-24B9-E35FD02DC959}"/>
                </a:ext>
              </a:extLst>
            </p:cNvPr>
            <p:cNvCxnSpPr>
              <a:cxnSpLocks/>
              <a:stCxn id="35" idx="6"/>
              <a:endCxn id="47" idx="2"/>
            </p:cNvCxnSpPr>
            <p:nvPr/>
          </p:nvCxnSpPr>
          <p:spPr>
            <a:xfrm flipV="1">
              <a:off x="3293533" y="1394460"/>
              <a:ext cx="809412" cy="1955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0D8E0D3D-45F4-1E31-9067-AA35F1E288D2}"/>
                </a:ext>
              </a:extLst>
            </p:cNvPr>
            <p:cNvCxnSpPr>
              <a:cxnSpLocks/>
              <a:stCxn id="35" idx="6"/>
              <a:endCxn id="48" idx="2"/>
            </p:cNvCxnSpPr>
            <p:nvPr/>
          </p:nvCxnSpPr>
          <p:spPr>
            <a:xfrm flipV="1">
              <a:off x="3293533" y="2046393"/>
              <a:ext cx="809412" cy="130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直接箭头连接符 204">
              <a:extLst>
                <a:ext uri="{FF2B5EF4-FFF2-40B4-BE49-F238E27FC236}">
                  <a16:creationId xmlns:a16="http://schemas.microsoft.com/office/drawing/2014/main" id="{338603F9-F051-7C9E-04E0-E5B166A083D7}"/>
                </a:ext>
              </a:extLst>
            </p:cNvPr>
            <p:cNvCxnSpPr>
              <a:cxnSpLocks/>
              <a:stCxn id="35" idx="6"/>
              <a:endCxn id="49" idx="2"/>
            </p:cNvCxnSpPr>
            <p:nvPr/>
          </p:nvCxnSpPr>
          <p:spPr>
            <a:xfrm flipV="1">
              <a:off x="3293533" y="2698326"/>
              <a:ext cx="809412"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8" name="直接箭头连接符 217">
              <a:extLst>
                <a:ext uri="{FF2B5EF4-FFF2-40B4-BE49-F238E27FC236}">
                  <a16:creationId xmlns:a16="http://schemas.microsoft.com/office/drawing/2014/main" id="{9271964F-41AD-31CF-DE32-7BFEEA3D6E16}"/>
                </a:ext>
              </a:extLst>
            </p:cNvPr>
            <p:cNvCxnSpPr>
              <a:cxnSpLocks/>
            </p:cNvCxnSpPr>
            <p:nvPr/>
          </p:nvCxnSpPr>
          <p:spPr>
            <a:xfrm>
              <a:off x="4370491" y="1394460"/>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直接箭头连接符 218">
              <a:extLst>
                <a:ext uri="{FF2B5EF4-FFF2-40B4-BE49-F238E27FC236}">
                  <a16:creationId xmlns:a16="http://schemas.microsoft.com/office/drawing/2014/main" id="{C9BC415E-FBCC-6B58-D8D4-367E1F368FEE}"/>
                </a:ext>
              </a:extLst>
            </p:cNvPr>
            <p:cNvCxnSpPr>
              <a:cxnSpLocks/>
            </p:cNvCxnSpPr>
            <p:nvPr/>
          </p:nvCxnSpPr>
          <p:spPr>
            <a:xfrm flipV="1">
              <a:off x="4370491" y="1720427"/>
              <a:ext cx="1083732" cy="325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0" name="直接箭头连接符 219">
              <a:extLst>
                <a:ext uri="{FF2B5EF4-FFF2-40B4-BE49-F238E27FC236}">
                  <a16:creationId xmlns:a16="http://schemas.microsoft.com/office/drawing/2014/main" id="{160215E2-17D7-3500-DD6A-6E3F0C6B58F1}"/>
                </a:ext>
              </a:extLst>
            </p:cNvPr>
            <p:cNvCxnSpPr>
              <a:cxnSpLocks/>
            </p:cNvCxnSpPr>
            <p:nvPr/>
          </p:nvCxnSpPr>
          <p:spPr>
            <a:xfrm flipV="1">
              <a:off x="4370491" y="1720427"/>
              <a:ext cx="1083732" cy="977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1" name="直接箭头连接符 220">
              <a:extLst>
                <a:ext uri="{FF2B5EF4-FFF2-40B4-BE49-F238E27FC236}">
                  <a16:creationId xmlns:a16="http://schemas.microsoft.com/office/drawing/2014/main" id="{36A046F4-95E3-151A-E2F4-6C6E425F35EA}"/>
                </a:ext>
              </a:extLst>
            </p:cNvPr>
            <p:cNvCxnSpPr>
              <a:cxnSpLocks/>
            </p:cNvCxnSpPr>
            <p:nvPr/>
          </p:nvCxnSpPr>
          <p:spPr>
            <a:xfrm flipV="1">
              <a:off x="4370491" y="1720427"/>
              <a:ext cx="1083732" cy="1629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直接箭头连接符 221">
              <a:extLst>
                <a:ext uri="{FF2B5EF4-FFF2-40B4-BE49-F238E27FC236}">
                  <a16:creationId xmlns:a16="http://schemas.microsoft.com/office/drawing/2014/main" id="{6E099578-EB9D-B9B6-9A8C-874E9D1E7C65}"/>
                </a:ext>
              </a:extLst>
            </p:cNvPr>
            <p:cNvCxnSpPr>
              <a:cxnSpLocks/>
            </p:cNvCxnSpPr>
            <p:nvPr/>
          </p:nvCxnSpPr>
          <p:spPr>
            <a:xfrm>
              <a:off x="4370491" y="1394460"/>
              <a:ext cx="1083732" cy="977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直接箭头连接符 222">
              <a:extLst>
                <a:ext uri="{FF2B5EF4-FFF2-40B4-BE49-F238E27FC236}">
                  <a16:creationId xmlns:a16="http://schemas.microsoft.com/office/drawing/2014/main" id="{AF7B4DB5-11FC-983A-7EFC-18DAC98A375E}"/>
                </a:ext>
              </a:extLst>
            </p:cNvPr>
            <p:cNvCxnSpPr>
              <a:cxnSpLocks/>
            </p:cNvCxnSpPr>
            <p:nvPr/>
          </p:nvCxnSpPr>
          <p:spPr>
            <a:xfrm>
              <a:off x="4370491" y="2046393"/>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4" name="直接箭头连接符 223">
              <a:extLst>
                <a:ext uri="{FF2B5EF4-FFF2-40B4-BE49-F238E27FC236}">
                  <a16:creationId xmlns:a16="http://schemas.microsoft.com/office/drawing/2014/main" id="{9037CEDA-F2A2-240D-4A8C-EC91B697F44D}"/>
                </a:ext>
              </a:extLst>
            </p:cNvPr>
            <p:cNvCxnSpPr>
              <a:cxnSpLocks/>
            </p:cNvCxnSpPr>
            <p:nvPr/>
          </p:nvCxnSpPr>
          <p:spPr>
            <a:xfrm flipV="1">
              <a:off x="4370491" y="2372360"/>
              <a:ext cx="1083732" cy="977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直接箭头连接符 224">
              <a:extLst>
                <a:ext uri="{FF2B5EF4-FFF2-40B4-BE49-F238E27FC236}">
                  <a16:creationId xmlns:a16="http://schemas.microsoft.com/office/drawing/2014/main" id="{DB652592-7C8E-574C-6667-A35093BC5440}"/>
                </a:ext>
              </a:extLst>
            </p:cNvPr>
            <p:cNvCxnSpPr>
              <a:cxnSpLocks/>
            </p:cNvCxnSpPr>
            <p:nvPr/>
          </p:nvCxnSpPr>
          <p:spPr>
            <a:xfrm>
              <a:off x="4370491" y="1394460"/>
              <a:ext cx="1083732" cy="1629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直接箭头连接符 225">
              <a:extLst>
                <a:ext uri="{FF2B5EF4-FFF2-40B4-BE49-F238E27FC236}">
                  <a16:creationId xmlns:a16="http://schemas.microsoft.com/office/drawing/2014/main" id="{904C326B-31FF-32C9-6736-FDFF4B4162E8}"/>
                </a:ext>
              </a:extLst>
            </p:cNvPr>
            <p:cNvCxnSpPr>
              <a:cxnSpLocks/>
            </p:cNvCxnSpPr>
            <p:nvPr/>
          </p:nvCxnSpPr>
          <p:spPr>
            <a:xfrm>
              <a:off x="4370491" y="2046393"/>
              <a:ext cx="1083732" cy="977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接箭头连接符 226">
              <a:extLst>
                <a:ext uri="{FF2B5EF4-FFF2-40B4-BE49-F238E27FC236}">
                  <a16:creationId xmlns:a16="http://schemas.microsoft.com/office/drawing/2014/main" id="{70A49F25-D22D-1814-6D5E-CEE6F1932AE1}"/>
                </a:ext>
              </a:extLst>
            </p:cNvPr>
            <p:cNvCxnSpPr>
              <a:cxnSpLocks/>
            </p:cNvCxnSpPr>
            <p:nvPr/>
          </p:nvCxnSpPr>
          <p:spPr>
            <a:xfrm>
              <a:off x="4370491" y="2698326"/>
              <a:ext cx="1083732" cy="32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接箭头连接符 227">
              <a:extLst>
                <a:ext uri="{FF2B5EF4-FFF2-40B4-BE49-F238E27FC236}">
                  <a16:creationId xmlns:a16="http://schemas.microsoft.com/office/drawing/2014/main" id="{68B73164-E1C0-A557-D1D1-46EC0AD40A88}"/>
                </a:ext>
              </a:extLst>
            </p:cNvPr>
            <p:cNvCxnSpPr>
              <a:cxnSpLocks/>
            </p:cNvCxnSpPr>
            <p:nvPr/>
          </p:nvCxnSpPr>
          <p:spPr>
            <a:xfrm flipV="1">
              <a:off x="4370491" y="3024293"/>
              <a:ext cx="1083732" cy="325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AC31ACE7-12F9-6774-DC01-3F1FD8C67FD8}"/>
                  </a:ext>
                </a:extLst>
              </p:cNvPr>
              <p:cNvSpPr txBox="1"/>
              <p:nvPr/>
            </p:nvSpPr>
            <p:spPr>
              <a:xfrm>
                <a:off x="2628055" y="10081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33" name="文本框 232">
                <a:extLst>
                  <a:ext uri="{FF2B5EF4-FFF2-40B4-BE49-F238E27FC236}">
                    <a16:creationId xmlns:a16="http://schemas.microsoft.com/office/drawing/2014/main" id="{AC31ACE7-12F9-6774-DC01-3F1FD8C67FD8}"/>
                  </a:ext>
                </a:extLst>
              </p:cNvPr>
              <p:cNvSpPr txBox="1">
                <a:spLocks noRot="1" noChangeAspect="1" noMove="1" noResize="1" noEditPoints="1" noAdjustHandles="1" noChangeArrowheads="1" noChangeShapeType="1" noTextEdit="1"/>
              </p:cNvSpPr>
              <p:nvPr/>
            </p:nvSpPr>
            <p:spPr>
              <a:xfrm>
                <a:off x="2628055" y="1008195"/>
                <a:ext cx="108373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99DF5BC2-B5BD-08BE-289D-3F539C78026A}"/>
                  </a:ext>
                </a:extLst>
              </p:cNvPr>
              <p:cNvSpPr txBox="1"/>
              <p:nvPr/>
            </p:nvSpPr>
            <p:spPr>
              <a:xfrm>
                <a:off x="5063065" y="1035931"/>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234" name="文本框 233">
                <a:extLst>
                  <a:ext uri="{FF2B5EF4-FFF2-40B4-BE49-F238E27FC236}">
                    <a16:creationId xmlns:a16="http://schemas.microsoft.com/office/drawing/2014/main" id="{99DF5BC2-B5BD-08BE-289D-3F539C78026A}"/>
                  </a:ext>
                </a:extLst>
              </p:cNvPr>
              <p:cNvSpPr txBox="1">
                <a:spLocks noRot="1" noChangeAspect="1" noMove="1" noResize="1" noEditPoints="1" noAdjustHandles="1" noChangeArrowheads="1" noChangeShapeType="1" noTextEdit="1"/>
              </p:cNvSpPr>
              <p:nvPr/>
            </p:nvSpPr>
            <p:spPr>
              <a:xfrm>
                <a:off x="5063065" y="1035931"/>
                <a:ext cx="1083732" cy="369332"/>
              </a:xfrm>
              <a:prstGeom prst="rect">
                <a:avLst/>
              </a:prstGeom>
              <a:blipFill>
                <a:blip r:embed="rId4"/>
                <a:stretch>
                  <a:fillRect/>
                </a:stretch>
              </a:blipFill>
            </p:spPr>
            <p:txBody>
              <a:bodyPr/>
              <a:lstStyle/>
              <a:p>
                <a:r>
                  <a:rPr lang="en-US">
                    <a:noFill/>
                  </a:rPr>
                  <a:t> </a:t>
                </a:r>
              </a:p>
            </p:txBody>
          </p:sp>
        </mc:Fallback>
      </mc:AlternateContent>
      <p:grpSp>
        <p:nvGrpSpPr>
          <p:cNvPr id="236" name="组合 235">
            <a:extLst>
              <a:ext uri="{FF2B5EF4-FFF2-40B4-BE49-F238E27FC236}">
                <a16:creationId xmlns:a16="http://schemas.microsoft.com/office/drawing/2014/main" id="{C3C02FA9-3C2F-AFAF-7984-955369BE386E}"/>
              </a:ext>
            </a:extLst>
          </p:cNvPr>
          <p:cNvGrpSpPr/>
          <p:nvPr/>
        </p:nvGrpSpPr>
        <p:grpSpPr>
          <a:xfrm>
            <a:off x="1912622" y="3723386"/>
            <a:ext cx="1116753" cy="710139"/>
            <a:chOff x="1912622" y="3875787"/>
            <a:chExt cx="1116753" cy="710139"/>
          </a:xfrm>
        </p:grpSpPr>
        <p:sp>
          <p:nvSpPr>
            <p:cNvPr id="230" name="文本框 229">
              <a:extLst>
                <a:ext uri="{FF2B5EF4-FFF2-40B4-BE49-F238E27FC236}">
                  <a16:creationId xmlns:a16="http://schemas.microsoft.com/office/drawing/2014/main" id="{4B187639-D67D-611A-B6CD-51B920529821}"/>
                </a:ext>
              </a:extLst>
            </p:cNvPr>
            <p:cNvSpPr txBox="1"/>
            <p:nvPr/>
          </p:nvSpPr>
          <p:spPr>
            <a:xfrm>
              <a:off x="1912622" y="4278149"/>
              <a:ext cx="1075266" cy="307777"/>
            </a:xfrm>
            <a:prstGeom prst="rect">
              <a:avLst/>
            </a:prstGeom>
            <a:noFill/>
          </p:spPr>
          <p:txBody>
            <a:bodyPr wrap="square" rtlCol="0">
              <a:spAutoFit/>
            </a:bodyPr>
            <a:lstStyle/>
            <a:p>
              <a:pPr algn="ctr"/>
              <a:r>
                <a:rPr lang="en-US" dirty="0"/>
                <a:t>Input Layer</a:t>
              </a:r>
            </a:p>
          </p:txBody>
        </p:sp>
        <mc:AlternateContent xmlns:mc="http://schemas.openxmlformats.org/markup-compatibility/2006" xmlns:a14="http://schemas.microsoft.com/office/drawing/2010/main">
          <mc:Choice Requires="a14">
            <p:sp>
              <p:nvSpPr>
                <p:cNvPr id="235" name="文本框 234">
                  <a:extLst>
                    <a:ext uri="{FF2B5EF4-FFF2-40B4-BE49-F238E27FC236}">
                      <a16:creationId xmlns:a16="http://schemas.microsoft.com/office/drawing/2014/main" id="{C27C287E-D147-F9C5-3813-DE5D6F00DE53}"/>
                    </a:ext>
                  </a:extLst>
                </p:cNvPr>
                <p:cNvSpPr txBox="1"/>
                <p:nvPr/>
              </p:nvSpPr>
              <p:spPr>
                <a:xfrm>
                  <a:off x="1945643" y="3875787"/>
                  <a:ext cx="1083732"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oMath>
                    </m:oMathPara>
                  </a14:m>
                  <a:endParaRPr lang="en-US" sz="1800" dirty="0"/>
                </a:p>
              </p:txBody>
            </p:sp>
          </mc:Choice>
          <mc:Fallback xmlns="">
            <p:sp>
              <p:nvSpPr>
                <p:cNvPr id="235" name="文本框 234">
                  <a:extLst>
                    <a:ext uri="{FF2B5EF4-FFF2-40B4-BE49-F238E27FC236}">
                      <a16:creationId xmlns:a16="http://schemas.microsoft.com/office/drawing/2014/main" id="{C27C287E-D147-F9C5-3813-DE5D6F00DE53}"/>
                    </a:ext>
                  </a:extLst>
                </p:cNvPr>
                <p:cNvSpPr txBox="1">
                  <a:spLocks noRot="1" noChangeAspect="1" noMove="1" noResize="1" noEditPoints="1" noAdjustHandles="1" noChangeArrowheads="1" noChangeShapeType="1" noTextEdit="1"/>
                </p:cNvSpPr>
                <p:nvPr/>
              </p:nvSpPr>
              <p:spPr>
                <a:xfrm>
                  <a:off x="1945643" y="3875787"/>
                  <a:ext cx="1083732" cy="370294"/>
                </a:xfrm>
                <a:prstGeom prst="rect">
                  <a:avLst/>
                </a:prstGeom>
                <a:blipFill>
                  <a:blip r:embed="rId5"/>
                  <a:stretch>
                    <a:fillRect/>
                  </a:stretch>
                </a:blipFill>
              </p:spPr>
              <p:txBody>
                <a:bodyPr/>
                <a:lstStyle/>
                <a:p>
                  <a:r>
                    <a:rPr lang="en-US">
                      <a:noFill/>
                    </a:rPr>
                    <a:t> </a:t>
                  </a:r>
                </a:p>
              </p:txBody>
            </p:sp>
          </mc:Fallback>
        </mc:AlternateContent>
      </p:grpSp>
      <p:grpSp>
        <p:nvGrpSpPr>
          <p:cNvPr id="239" name="组合 238">
            <a:extLst>
              <a:ext uri="{FF2B5EF4-FFF2-40B4-BE49-F238E27FC236}">
                <a16:creationId xmlns:a16="http://schemas.microsoft.com/office/drawing/2014/main" id="{92DC8BC6-5C83-E927-E184-5DFF9EC1A79B}"/>
              </a:ext>
            </a:extLst>
          </p:cNvPr>
          <p:cNvGrpSpPr/>
          <p:nvPr/>
        </p:nvGrpSpPr>
        <p:grpSpPr>
          <a:xfrm>
            <a:off x="3588750" y="3750732"/>
            <a:ext cx="1490137" cy="682793"/>
            <a:chOff x="3588750" y="3903133"/>
            <a:chExt cx="1490137" cy="682793"/>
          </a:xfrm>
        </p:grpSpPr>
        <p:sp>
          <p:nvSpPr>
            <p:cNvPr id="231" name="文本框 230">
              <a:extLst>
                <a:ext uri="{FF2B5EF4-FFF2-40B4-BE49-F238E27FC236}">
                  <a16:creationId xmlns:a16="http://schemas.microsoft.com/office/drawing/2014/main" id="{E73EA86E-88BE-AEEA-F2E0-747A84B45103}"/>
                </a:ext>
              </a:extLst>
            </p:cNvPr>
            <p:cNvSpPr txBox="1"/>
            <p:nvPr/>
          </p:nvSpPr>
          <p:spPr>
            <a:xfrm>
              <a:off x="3588750" y="4278149"/>
              <a:ext cx="1490137" cy="307777"/>
            </a:xfrm>
            <a:prstGeom prst="rect">
              <a:avLst/>
            </a:prstGeom>
            <a:noFill/>
          </p:spPr>
          <p:txBody>
            <a:bodyPr wrap="square" rtlCol="0">
              <a:spAutoFit/>
            </a:bodyPr>
            <a:lstStyle/>
            <a:p>
              <a:pPr algn="ctr"/>
              <a:r>
                <a:rPr lang="en-US" dirty="0"/>
                <a:t>Hidden Layer</a:t>
              </a:r>
            </a:p>
          </p:txBody>
        </p:sp>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45F8AF79-EFCA-3558-76F6-6CEEAE2F467C}"/>
                    </a:ext>
                  </a:extLst>
                </p:cNvPr>
                <p:cNvSpPr txBox="1"/>
                <p:nvPr/>
              </p:nvSpPr>
              <p:spPr>
                <a:xfrm>
                  <a:off x="3840480" y="3903133"/>
                  <a:ext cx="1083732"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m:t>
                        </m:r>
                      </m:oMath>
                    </m:oMathPara>
                  </a14:m>
                  <a:endParaRPr lang="en-US" sz="1800" dirty="0"/>
                </a:p>
              </p:txBody>
            </p:sp>
          </mc:Choice>
          <mc:Fallback xmlns="">
            <p:sp>
              <p:nvSpPr>
                <p:cNvPr id="237" name="文本框 236">
                  <a:extLst>
                    <a:ext uri="{FF2B5EF4-FFF2-40B4-BE49-F238E27FC236}">
                      <a16:creationId xmlns:a16="http://schemas.microsoft.com/office/drawing/2014/main" id="{45F8AF79-EFCA-3558-76F6-6CEEAE2F467C}"/>
                    </a:ext>
                  </a:extLst>
                </p:cNvPr>
                <p:cNvSpPr txBox="1">
                  <a:spLocks noRot="1" noChangeAspect="1" noMove="1" noResize="1" noEditPoints="1" noAdjustHandles="1" noChangeArrowheads="1" noChangeShapeType="1" noTextEdit="1"/>
                </p:cNvSpPr>
                <p:nvPr/>
              </p:nvSpPr>
              <p:spPr>
                <a:xfrm>
                  <a:off x="3840480" y="3903133"/>
                  <a:ext cx="1083732" cy="370294"/>
                </a:xfrm>
                <a:prstGeom prst="rect">
                  <a:avLst/>
                </a:prstGeom>
                <a:blipFill>
                  <a:blip r:embed="rId6"/>
                  <a:stretch>
                    <a:fillRect/>
                  </a:stretch>
                </a:blipFill>
              </p:spPr>
              <p:txBody>
                <a:bodyPr/>
                <a:lstStyle/>
                <a:p>
                  <a:r>
                    <a:rPr lang="en-US">
                      <a:noFill/>
                    </a:rPr>
                    <a:t> </a:t>
                  </a:r>
                </a:p>
              </p:txBody>
            </p:sp>
          </mc:Fallback>
        </mc:AlternateContent>
      </p:grpSp>
      <p:grpSp>
        <p:nvGrpSpPr>
          <p:cNvPr id="240" name="组合 239">
            <a:extLst>
              <a:ext uri="{FF2B5EF4-FFF2-40B4-BE49-F238E27FC236}">
                <a16:creationId xmlns:a16="http://schemas.microsoft.com/office/drawing/2014/main" id="{3BC8943E-A99F-A7C9-83CF-D2AEDB39A49D}"/>
              </a:ext>
            </a:extLst>
          </p:cNvPr>
          <p:cNvGrpSpPr/>
          <p:nvPr/>
        </p:nvGrpSpPr>
        <p:grpSpPr>
          <a:xfrm>
            <a:off x="5548202" y="3723386"/>
            <a:ext cx="1457962" cy="710139"/>
            <a:chOff x="5548202" y="3875787"/>
            <a:chExt cx="1457962" cy="710139"/>
          </a:xfrm>
        </p:grpSpPr>
        <p:sp>
          <p:nvSpPr>
            <p:cNvPr id="232" name="文本框 231">
              <a:extLst>
                <a:ext uri="{FF2B5EF4-FFF2-40B4-BE49-F238E27FC236}">
                  <a16:creationId xmlns:a16="http://schemas.microsoft.com/office/drawing/2014/main" id="{75D680EC-472D-5784-79BC-10A21866161A}"/>
                </a:ext>
              </a:extLst>
            </p:cNvPr>
            <p:cNvSpPr txBox="1"/>
            <p:nvPr/>
          </p:nvSpPr>
          <p:spPr>
            <a:xfrm>
              <a:off x="5548202" y="4278149"/>
              <a:ext cx="1457962" cy="307777"/>
            </a:xfrm>
            <a:prstGeom prst="rect">
              <a:avLst/>
            </a:prstGeom>
            <a:noFill/>
          </p:spPr>
          <p:txBody>
            <a:bodyPr wrap="square" rtlCol="0">
              <a:spAutoFit/>
            </a:bodyPr>
            <a:lstStyle/>
            <a:p>
              <a:pPr algn="ctr"/>
              <a:r>
                <a:rPr lang="en-US" dirty="0"/>
                <a:t>Output Layer</a:t>
              </a:r>
            </a:p>
          </p:txBody>
        </p:sp>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8E21C5FE-F79C-7F38-3886-C617CCA41BB4}"/>
                    </a:ext>
                  </a:extLst>
                </p:cNvPr>
                <p:cNvSpPr txBox="1"/>
                <p:nvPr/>
              </p:nvSpPr>
              <p:spPr>
                <a:xfrm>
                  <a:off x="5735317" y="3875787"/>
                  <a:ext cx="1083732"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𝑌</m:t>
                        </m:r>
                      </m:oMath>
                    </m:oMathPara>
                  </a14:m>
                  <a:endParaRPr lang="en-US" sz="1800" dirty="0"/>
                </a:p>
              </p:txBody>
            </p:sp>
          </mc:Choice>
          <mc:Fallback xmlns="">
            <p:sp>
              <p:nvSpPr>
                <p:cNvPr id="238" name="文本框 237">
                  <a:extLst>
                    <a:ext uri="{FF2B5EF4-FFF2-40B4-BE49-F238E27FC236}">
                      <a16:creationId xmlns:a16="http://schemas.microsoft.com/office/drawing/2014/main" id="{8E21C5FE-F79C-7F38-3886-C617CCA41BB4}"/>
                    </a:ext>
                  </a:extLst>
                </p:cNvPr>
                <p:cNvSpPr txBox="1">
                  <a:spLocks noRot="1" noChangeAspect="1" noMove="1" noResize="1" noEditPoints="1" noAdjustHandles="1" noChangeArrowheads="1" noChangeShapeType="1" noTextEdit="1"/>
                </p:cNvSpPr>
                <p:nvPr/>
              </p:nvSpPr>
              <p:spPr>
                <a:xfrm>
                  <a:off x="5735317" y="3875787"/>
                  <a:ext cx="1083732" cy="370294"/>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FEBEE00-2AA6-CCD8-B1C6-193C1620D15D}"/>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ED7087CC-0FB9-18FB-D289-7285B11CC21B}"/>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Feed-forward Neural Network</a:t>
            </a:r>
          </a:p>
        </p:txBody>
      </p:sp>
      <p:grpSp>
        <p:nvGrpSpPr>
          <p:cNvPr id="15" name="组合 14">
            <a:extLst>
              <a:ext uri="{FF2B5EF4-FFF2-40B4-BE49-F238E27FC236}">
                <a16:creationId xmlns:a16="http://schemas.microsoft.com/office/drawing/2014/main" id="{3C24E482-F91F-6868-3985-F81FDB0F81D9}"/>
              </a:ext>
            </a:extLst>
          </p:cNvPr>
          <p:cNvGrpSpPr/>
          <p:nvPr/>
        </p:nvGrpSpPr>
        <p:grpSpPr>
          <a:xfrm>
            <a:off x="2308439" y="1466428"/>
            <a:ext cx="4527122" cy="914400"/>
            <a:chOff x="2308439" y="2296161"/>
            <a:chExt cx="4527122" cy="914400"/>
          </a:xfrm>
        </p:grpSpPr>
        <p:grpSp>
          <p:nvGrpSpPr>
            <p:cNvPr id="14" name="组合 13">
              <a:extLst>
                <a:ext uri="{FF2B5EF4-FFF2-40B4-BE49-F238E27FC236}">
                  <a16:creationId xmlns:a16="http://schemas.microsoft.com/office/drawing/2014/main" id="{B29F4F60-5C6A-25E5-C2A7-F5913E445132}"/>
                </a:ext>
              </a:extLst>
            </p:cNvPr>
            <p:cNvGrpSpPr/>
            <p:nvPr/>
          </p:nvGrpSpPr>
          <p:grpSpPr>
            <a:xfrm>
              <a:off x="2308439" y="2296161"/>
              <a:ext cx="4527122" cy="914400"/>
              <a:chOff x="822959" y="1559561"/>
              <a:chExt cx="4527122" cy="91440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D418CB63-4E3B-CA33-ACEF-61F71D064DEE}"/>
                      </a:ext>
                    </a:extLst>
                  </p:cNvPr>
                  <p:cNvSpPr>
                    <a:spLocks noChangeAspect="1"/>
                  </p:cNvSpPr>
                  <p:nvPr/>
                </p:nvSpPr>
                <p:spPr>
                  <a:xfrm>
                    <a:off x="822959" y="1559561"/>
                    <a:ext cx="914400" cy="9144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𝑋</m:t>
                          </m:r>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D418CB63-4E3B-CA33-ACEF-61F71D064DEE}"/>
                      </a:ext>
                    </a:extLst>
                  </p:cNvPr>
                  <p:cNvSpPr>
                    <a:spLocks noRot="1" noChangeAspect="1" noMove="1" noResize="1" noEditPoints="1" noAdjustHandles="1" noChangeArrowheads="1" noChangeShapeType="1" noTextEdit="1"/>
                  </p:cNvSpPr>
                  <p:nvPr/>
                </p:nvSpPr>
                <p:spPr>
                  <a:xfrm>
                    <a:off x="822959" y="1559561"/>
                    <a:ext cx="914400" cy="91440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8D66C9B5-1BB0-B7C0-C135-60F8B21D0A6D}"/>
                      </a:ext>
                    </a:extLst>
                  </p:cNvPr>
                  <p:cNvSpPr>
                    <a:spLocks noChangeAspect="1"/>
                  </p:cNvSpPr>
                  <p:nvPr/>
                </p:nvSpPr>
                <p:spPr>
                  <a:xfrm>
                    <a:off x="2629320" y="1559561"/>
                    <a:ext cx="914400" cy="9144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𝐻</m:t>
                          </m:r>
                        </m:oMath>
                      </m:oMathPara>
                    </a14:m>
                    <a:endParaRPr lang="en-US" sz="2400" dirty="0">
                      <a:solidFill>
                        <a:schemeClr val="tx1"/>
                      </a:solidFill>
                    </a:endParaRPr>
                  </a:p>
                </p:txBody>
              </p:sp>
            </mc:Choice>
            <mc:Fallback xmlns="">
              <p:sp>
                <p:nvSpPr>
                  <p:cNvPr id="22" name="椭圆 21">
                    <a:extLst>
                      <a:ext uri="{FF2B5EF4-FFF2-40B4-BE49-F238E27FC236}">
                        <a16:creationId xmlns:a16="http://schemas.microsoft.com/office/drawing/2014/main" id="{8D66C9B5-1BB0-B7C0-C135-60F8B21D0A6D}"/>
                      </a:ext>
                    </a:extLst>
                  </p:cNvPr>
                  <p:cNvSpPr>
                    <a:spLocks noRot="1" noChangeAspect="1" noMove="1" noResize="1" noEditPoints="1" noAdjustHandles="1" noChangeArrowheads="1" noChangeShapeType="1" noTextEdit="1"/>
                  </p:cNvSpPr>
                  <p:nvPr/>
                </p:nvSpPr>
                <p:spPr>
                  <a:xfrm>
                    <a:off x="2629320" y="1559561"/>
                    <a:ext cx="914400" cy="91440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65AFAF77-ADF8-AB67-C246-A339775CC5C1}"/>
                      </a:ext>
                    </a:extLst>
                  </p:cNvPr>
                  <p:cNvSpPr>
                    <a:spLocks noChangeAspect="1"/>
                  </p:cNvSpPr>
                  <p:nvPr/>
                </p:nvSpPr>
                <p:spPr>
                  <a:xfrm>
                    <a:off x="4435681" y="1559561"/>
                    <a:ext cx="914400" cy="9144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𝑌</m:t>
                          </m:r>
                        </m:oMath>
                      </m:oMathPara>
                    </a14:m>
                    <a:endParaRPr lang="en-US" sz="2400" dirty="0">
                      <a:solidFill>
                        <a:schemeClr val="tx1"/>
                      </a:solidFill>
                    </a:endParaRPr>
                  </a:p>
                </p:txBody>
              </p:sp>
            </mc:Choice>
            <mc:Fallback xmlns="">
              <p:sp>
                <p:nvSpPr>
                  <p:cNvPr id="51" name="椭圆 50">
                    <a:extLst>
                      <a:ext uri="{FF2B5EF4-FFF2-40B4-BE49-F238E27FC236}">
                        <a16:creationId xmlns:a16="http://schemas.microsoft.com/office/drawing/2014/main" id="{65AFAF77-ADF8-AB67-C246-A339775CC5C1}"/>
                      </a:ext>
                    </a:extLst>
                  </p:cNvPr>
                  <p:cNvSpPr>
                    <a:spLocks noRot="1" noChangeAspect="1" noMove="1" noResize="1" noEditPoints="1" noAdjustHandles="1" noChangeArrowheads="1" noChangeShapeType="1" noTextEdit="1"/>
                  </p:cNvSpPr>
                  <p:nvPr/>
                </p:nvSpPr>
                <p:spPr>
                  <a:xfrm>
                    <a:off x="4435681" y="1559561"/>
                    <a:ext cx="914400" cy="91440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14B4B614-C8D5-11DC-E1F8-83E3D40D16E0}"/>
                  </a:ext>
                </a:extLst>
              </p:cNvPr>
              <p:cNvCxnSpPr>
                <a:cxnSpLocks/>
                <a:stCxn id="9" idx="6"/>
                <a:endCxn id="22" idx="2"/>
              </p:cNvCxnSpPr>
              <p:nvPr/>
            </p:nvCxnSpPr>
            <p:spPr>
              <a:xfrm>
                <a:off x="1737359" y="2016761"/>
                <a:ext cx="891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44B39BD4-1D11-FBF2-016E-B5CE215FAA26}"/>
                  </a:ext>
                </a:extLst>
              </p:cNvPr>
              <p:cNvCxnSpPr>
                <a:cxnSpLocks/>
                <a:stCxn id="22" idx="6"/>
                <a:endCxn id="51" idx="2"/>
              </p:cNvCxnSpPr>
              <p:nvPr/>
            </p:nvCxnSpPr>
            <p:spPr>
              <a:xfrm>
                <a:off x="3543720" y="2016761"/>
                <a:ext cx="891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292AD8F-CD00-02F9-BABF-87D1270660B0}"/>
                    </a:ext>
                  </a:extLst>
                </p:cNvPr>
                <p:cNvSpPr txBox="1"/>
                <p:nvPr/>
              </p:nvSpPr>
              <p:spPr>
                <a:xfrm>
                  <a:off x="3126954" y="23400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B292AD8F-CD00-02F9-BABF-87D1270660B0}"/>
                    </a:ext>
                  </a:extLst>
                </p:cNvPr>
                <p:cNvSpPr txBox="1">
                  <a:spLocks noRot="1" noChangeAspect="1" noMove="1" noResize="1" noEditPoints="1" noAdjustHandles="1" noChangeArrowheads="1" noChangeShapeType="1" noTextEdit="1"/>
                </p:cNvSpPr>
                <p:nvPr/>
              </p:nvSpPr>
              <p:spPr>
                <a:xfrm>
                  <a:off x="3126954" y="2340095"/>
                  <a:ext cx="1083732"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9D4E2B3-7792-BA2F-CEA7-7E5F2EEABD86}"/>
                    </a:ext>
                  </a:extLst>
                </p:cNvPr>
                <p:cNvSpPr txBox="1"/>
                <p:nvPr/>
              </p:nvSpPr>
              <p:spPr>
                <a:xfrm>
                  <a:off x="4933314" y="23400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A9D4E2B3-7792-BA2F-CEA7-7E5F2EEABD86}"/>
                    </a:ext>
                  </a:extLst>
                </p:cNvPr>
                <p:cNvSpPr txBox="1">
                  <a:spLocks noRot="1" noChangeAspect="1" noMove="1" noResize="1" noEditPoints="1" noAdjustHandles="1" noChangeArrowheads="1" noChangeShapeType="1" noTextEdit="1"/>
                </p:cNvSpPr>
                <p:nvPr/>
              </p:nvSpPr>
              <p:spPr>
                <a:xfrm>
                  <a:off x="4933314" y="2340095"/>
                  <a:ext cx="1083732" cy="369332"/>
                </a:xfrm>
                <a:prstGeom prst="rect">
                  <a:avLst/>
                </a:prstGeom>
                <a:blipFill>
                  <a:blip r:embed="rId7"/>
                  <a:stretch>
                    <a:fillRect/>
                  </a:stretch>
                </a:blipFill>
              </p:spPr>
              <p:txBody>
                <a:bodyPr/>
                <a:lstStyle/>
                <a:p>
                  <a:r>
                    <a:rPr lang="en-US">
                      <a:noFill/>
                    </a:rPr>
                    <a:t> </a:t>
                  </a:r>
                </a:p>
              </p:txBody>
            </p:sp>
          </mc:Fallback>
        </mc:AlternateContent>
      </p:grpSp>
      <p:sp>
        <p:nvSpPr>
          <p:cNvPr id="16" name="TextBox 12">
            <a:extLst>
              <a:ext uri="{FF2B5EF4-FFF2-40B4-BE49-F238E27FC236}">
                <a16:creationId xmlns:a16="http://schemas.microsoft.com/office/drawing/2014/main" id="{C6EFD5BD-C269-4F75-52B9-373989CD2742}"/>
              </a:ext>
            </a:extLst>
          </p:cNvPr>
          <p:cNvSpPr txBox="1"/>
          <p:nvPr/>
        </p:nvSpPr>
        <p:spPr>
          <a:xfrm>
            <a:off x="2409187" y="3523470"/>
            <a:ext cx="4552313" cy="369332"/>
          </a:xfrm>
          <a:prstGeom prst="rect">
            <a:avLst/>
          </a:prstGeom>
          <a:noFill/>
        </p:spPr>
        <p:txBody>
          <a:bodyPr wrap="square">
            <a:spAutoFit/>
          </a:bodyPr>
          <a:lstStyle/>
          <a:p>
            <a:pPr algn="ctr"/>
            <a:r>
              <a:rPr lang="en-GB" sz="1800" dirty="0">
                <a:solidFill>
                  <a:schemeClr val="tx1"/>
                </a:solidFill>
              </a:rPr>
              <a:t>Feed-forward Neural Network</a:t>
            </a:r>
            <a:endParaRPr lang="en-GB" sz="18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4659FB8-3D67-F62F-9C79-07AB51A7E846}"/>
                  </a:ext>
                </a:extLst>
              </p:cNvPr>
              <p:cNvSpPr txBox="1"/>
              <p:nvPr/>
            </p:nvSpPr>
            <p:spPr>
              <a:xfrm>
                <a:off x="3557732" y="2754327"/>
                <a:ext cx="19912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m:oMathPara>
                </a14:m>
                <a:endParaRPr lang="en-US" sz="2000" dirty="0"/>
              </a:p>
            </p:txBody>
          </p:sp>
        </mc:Choice>
        <mc:Fallback xmlns="">
          <p:sp>
            <p:nvSpPr>
              <p:cNvPr id="19" name="文本框 18">
                <a:extLst>
                  <a:ext uri="{FF2B5EF4-FFF2-40B4-BE49-F238E27FC236}">
                    <a16:creationId xmlns:a16="http://schemas.microsoft.com/office/drawing/2014/main" id="{E4659FB8-3D67-F62F-9C79-07AB51A7E846}"/>
                  </a:ext>
                </a:extLst>
              </p:cNvPr>
              <p:cNvSpPr txBox="1">
                <a:spLocks noRot="1" noChangeAspect="1" noMove="1" noResize="1" noEditPoints="1" noAdjustHandles="1" noChangeArrowheads="1" noChangeShapeType="1" noTextEdit="1"/>
              </p:cNvSpPr>
              <p:nvPr/>
            </p:nvSpPr>
            <p:spPr>
              <a:xfrm>
                <a:off x="3557732" y="2754327"/>
                <a:ext cx="1991251" cy="307777"/>
              </a:xfrm>
              <a:prstGeom prst="rect">
                <a:avLst/>
              </a:prstGeom>
              <a:blipFill>
                <a:blip r:embed="rId8"/>
                <a:stretch>
                  <a:fillRect l="-2454" r="-3988" b="-40000"/>
                </a:stretch>
              </a:blipFill>
            </p:spPr>
            <p:txBody>
              <a:bodyPr/>
              <a:lstStyle/>
              <a:p>
                <a:r>
                  <a:rPr lang="en-US">
                    <a:noFill/>
                  </a:rPr>
                  <a:t> </a:t>
                </a:r>
              </a:p>
            </p:txBody>
          </p:sp>
        </mc:Fallback>
      </mc:AlternateContent>
    </p:spTree>
    <p:extLst>
      <p:ext uri="{BB962C8B-B14F-4D97-AF65-F5344CB8AC3E}">
        <p14:creationId xmlns:p14="http://schemas.microsoft.com/office/powerpoint/2010/main" val="2148213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6F619BE1-7F95-B2EC-1104-7658E2986E78}"/>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67DF17A4-8CA3-A4C4-200B-F57AD0832EC7}"/>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Recurrent Neural Networks (RNNs)</a:t>
            </a:r>
          </a:p>
        </p:txBody>
      </p:sp>
      <p:grpSp>
        <p:nvGrpSpPr>
          <p:cNvPr id="15" name="组合 14">
            <a:extLst>
              <a:ext uri="{FF2B5EF4-FFF2-40B4-BE49-F238E27FC236}">
                <a16:creationId xmlns:a16="http://schemas.microsoft.com/office/drawing/2014/main" id="{3EED5F42-2B8C-6997-A7D6-29AFA47FC1A9}"/>
              </a:ext>
            </a:extLst>
          </p:cNvPr>
          <p:cNvGrpSpPr/>
          <p:nvPr/>
        </p:nvGrpSpPr>
        <p:grpSpPr>
          <a:xfrm>
            <a:off x="2384639" y="842159"/>
            <a:ext cx="4161362" cy="749576"/>
            <a:chOff x="2308439" y="2095225"/>
            <a:chExt cx="4161362" cy="749576"/>
          </a:xfrm>
        </p:grpSpPr>
        <p:grpSp>
          <p:nvGrpSpPr>
            <p:cNvPr id="14" name="组合 13">
              <a:extLst>
                <a:ext uri="{FF2B5EF4-FFF2-40B4-BE49-F238E27FC236}">
                  <a16:creationId xmlns:a16="http://schemas.microsoft.com/office/drawing/2014/main" id="{CB8125E2-3013-9699-CE5E-576373C43A40}"/>
                </a:ext>
              </a:extLst>
            </p:cNvPr>
            <p:cNvGrpSpPr/>
            <p:nvPr/>
          </p:nvGrpSpPr>
          <p:grpSpPr>
            <a:xfrm>
              <a:off x="2308439" y="2296161"/>
              <a:ext cx="4161362" cy="548640"/>
              <a:chOff x="822959" y="1559561"/>
              <a:chExt cx="4161362" cy="54864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0CE2A056-F552-A2F3-BEE2-6D9DF1940EFC}"/>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0</m:t>
                              </m:r>
                            </m:sub>
                          </m:sSub>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0CE2A056-F552-A2F3-BEE2-6D9DF1940EFC}"/>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0C6D0C96-465E-8739-C350-81EEC6CCBBBD}"/>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22" name="椭圆 21">
                    <a:extLst>
                      <a:ext uri="{FF2B5EF4-FFF2-40B4-BE49-F238E27FC236}">
                        <a16:creationId xmlns:a16="http://schemas.microsoft.com/office/drawing/2014/main" id="{0C6D0C96-465E-8739-C350-81EEC6CCBBBD}"/>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FA38728D-1CD1-5CC3-B776-949EEDAC3BFA}"/>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51" name="椭圆 50">
                    <a:extLst>
                      <a:ext uri="{FF2B5EF4-FFF2-40B4-BE49-F238E27FC236}">
                        <a16:creationId xmlns:a16="http://schemas.microsoft.com/office/drawing/2014/main" id="{FA38728D-1CD1-5CC3-B776-949EEDAC3BFA}"/>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9F9FF1AB-0139-70C3-3E20-CC9921BC5F12}"/>
                  </a:ext>
                </a:extLst>
              </p:cNvPr>
              <p:cNvCxnSpPr>
                <a:cxnSpLocks/>
                <a:stCxn id="9" idx="6"/>
                <a:endCxn id="22"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6A2B4E24-6556-9873-7403-8ED3C0812DF4}"/>
                  </a:ext>
                </a:extLst>
              </p:cNvPr>
              <p:cNvCxnSpPr>
                <a:cxnSpLocks/>
                <a:stCxn id="22" idx="6"/>
                <a:endCxn id="51"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BB58272-2212-9177-183B-CB510F0F6331}"/>
                    </a:ext>
                  </a:extLst>
                </p:cNvPr>
                <p:cNvSpPr txBox="1"/>
                <p:nvPr/>
              </p:nvSpPr>
              <p:spPr>
                <a:xfrm>
                  <a:off x="2898353" y="21114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9BB58272-2212-9177-183B-CB510F0F6331}"/>
                    </a:ext>
                  </a:extLst>
                </p:cNvPr>
                <p:cNvSpPr txBox="1">
                  <a:spLocks noRot="1" noChangeAspect="1" noMove="1" noResize="1" noEditPoints="1" noAdjustHandles="1" noChangeArrowheads="1" noChangeShapeType="1" noTextEdit="1"/>
                </p:cNvSpPr>
                <p:nvPr/>
              </p:nvSpPr>
              <p:spPr>
                <a:xfrm>
                  <a:off x="2898353" y="2111495"/>
                  <a:ext cx="1083732"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BA3BE5B-ECAE-A116-3DF8-6E39001F291F}"/>
                    </a:ext>
                  </a:extLst>
                </p:cNvPr>
                <p:cNvSpPr txBox="1"/>
                <p:nvPr/>
              </p:nvSpPr>
              <p:spPr>
                <a:xfrm>
                  <a:off x="4704714" y="209522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9BA3BE5B-ECAE-A116-3DF8-6E39001F291F}"/>
                    </a:ext>
                  </a:extLst>
                </p:cNvPr>
                <p:cNvSpPr txBox="1">
                  <a:spLocks noRot="1" noChangeAspect="1" noMove="1" noResize="1" noEditPoints="1" noAdjustHandles="1" noChangeArrowheads="1" noChangeShapeType="1" noTextEdit="1"/>
                </p:cNvSpPr>
                <p:nvPr/>
              </p:nvSpPr>
              <p:spPr>
                <a:xfrm>
                  <a:off x="4704714" y="2095225"/>
                  <a:ext cx="1083732" cy="369332"/>
                </a:xfrm>
                <a:prstGeom prst="rect">
                  <a:avLst/>
                </a:prstGeom>
                <a:blipFill>
                  <a:blip r:embed="rId7"/>
                  <a:stretch>
                    <a:fillRect/>
                  </a:stretch>
                </a:blipFill>
              </p:spPr>
              <p:txBody>
                <a:bodyPr/>
                <a:lstStyle/>
                <a:p>
                  <a:r>
                    <a:rPr lang="en-US">
                      <a:noFill/>
                    </a:rPr>
                    <a:t> </a:t>
                  </a:r>
                </a:p>
              </p:txBody>
            </p:sp>
          </mc:Fallback>
        </mc:AlternateContent>
      </p:grpSp>
      <p:grpSp>
        <p:nvGrpSpPr>
          <p:cNvPr id="5" name="组合 4">
            <a:extLst>
              <a:ext uri="{FF2B5EF4-FFF2-40B4-BE49-F238E27FC236}">
                <a16:creationId xmlns:a16="http://schemas.microsoft.com/office/drawing/2014/main" id="{61E5258C-9754-9409-7545-34C92C5FFC01}"/>
              </a:ext>
            </a:extLst>
          </p:cNvPr>
          <p:cNvGrpSpPr/>
          <p:nvPr/>
        </p:nvGrpSpPr>
        <p:grpSpPr>
          <a:xfrm>
            <a:off x="2384639" y="1887866"/>
            <a:ext cx="4161362" cy="548640"/>
            <a:chOff x="822959" y="1559561"/>
            <a:chExt cx="4161362" cy="548640"/>
          </a:xfrm>
        </p:grpSpPr>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091B429E-EDFC-B029-07BE-43BFAC7D44FB}"/>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8" name="椭圆 7">
                  <a:extLst>
                    <a:ext uri="{FF2B5EF4-FFF2-40B4-BE49-F238E27FC236}">
                      <a16:creationId xmlns:a16="http://schemas.microsoft.com/office/drawing/2014/main" id="{091B429E-EDFC-B029-07BE-43BFAC7D44FB}"/>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2F4F4DF-FBC7-D8A7-AC4E-6D0D38FE655A}"/>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10" name="椭圆 9">
                  <a:extLst>
                    <a:ext uri="{FF2B5EF4-FFF2-40B4-BE49-F238E27FC236}">
                      <a16:creationId xmlns:a16="http://schemas.microsoft.com/office/drawing/2014/main" id="{02F4F4DF-FBC7-D8A7-AC4E-6D0D38FE655A}"/>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934A3D24-7B83-DC10-E16C-71A630472194}"/>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1</m:t>
                            </m:r>
                          </m:sub>
                        </m:sSub>
                      </m:oMath>
                    </m:oMathPara>
                  </a14:m>
                  <a:endParaRPr lang="en-US" sz="2000" dirty="0">
                    <a:solidFill>
                      <a:schemeClr val="tx1"/>
                    </a:solidFill>
                  </a:endParaRPr>
                </a:p>
              </p:txBody>
            </p:sp>
          </mc:Choice>
          <mc:Fallback xmlns="">
            <p:sp>
              <p:nvSpPr>
                <p:cNvPr id="11" name="椭圆 10">
                  <a:extLst>
                    <a:ext uri="{FF2B5EF4-FFF2-40B4-BE49-F238E27FC236}">
                      <a16:creationId xmlns:a16="http://schemas.microsoft.com/office/drawing/2014/main" id="{934A3D24-7B83-DC10-E16C-71A630472194}"/>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0"/>
                  <a:stretch>
                    <a:fillRect/>
                  </a:stretch>
                </a:blipFill>
                <a:ln>
                  <a:noFill/>
                </a:ln>
              </p:spPr>
              <p:txBody>
                <a:bodyPr/>
                <a:lstStyle/>
                <a:p>
                  <a:r>
                    <a:rPr lang="en-US">
                      <a:noFill/>
                    </a:rPr>
                    <a:t> </a:t>
                  </a:r>
                </a:p>
              </p:txBody>
            </p:sp>
          </mc:Fallback>
        </mc:AlternateContent>
        <p:cxnSp>
          <p:nvCxnSpPr>
            <p:cNvPr id="12" name="直接箭头连接符 11">
              <a:extLst>
                <a:ext uri="{FF2B5EF4-FFF2-40B4-BE49-F238E27FC236}">
                  <a16:creationId xmlns:a16="http://schemas.microsoft.com/office/drawing/2014/main" id="{F231E3A8-1C6C-26F9-83E7-B905D6753FD8}"/>
                </a:ext>
              </a:extLst>
            </p:cNvPr>
            <p:cNvCxnSpPr>
              <a:cxnSpLocks/>
              <a:stCxn id="8" idx="6"/>
              <a:endCxn id="10"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D9B523C3-9CF1-30A8-7B6E-AB8BE6338FEB}"/>
                </a:ext>
              </a:extLst>
            </p:cNvPr>
            <p:cNvCxnSpPr>
              <a:cxnSpLocks/>
              <a:stCxn id="10" idx="6"/>
              <a:endCxn id="11"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组合 15">
            <a:extLst>
              <a:ext uri="{FF2B5EF4-FFF2-40B4-BE49-F238E27FC236}">
                <a16:creationId xmlns:a16="http://schemas.microsoft.com/office/drawing/2014/main" id="{85142CBC-23D9-15A9-835A-A1C662E76AD0}"/>
              </a:ext>
            </a:extLst>
          </p:cNvPr>
          <p:cNvGrpSpPr/>
          <p:nvPr/>
        </p:nvGrpSpPr>
        <p:grpSpPr>
          <a:xfrm>
            <a:off x="2384639" y="2732637"/>
            <a:ext cx="4161362" cy="548640"/>
            <a:chOff x="822959" y="1559561"/>
            <a:chExt cx="4161362" cy="548640"/>
          </a:xfrm>
        </p:grpSpPr>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6D63EC13-F585-9129-1E65-8F392B9A7325}"/>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7" name="椭圆 16">
                  <a:extLst>
                    <a:ext uri="{FF2B5EF4-FFF2-40B4-BE49-F238E27FC236}">
                      <a16:creationId xmlns:a16="http://schemas.microsoft.com/office/drawing/2014/main" id="{6D63EC13-F585-9129-1E65-8F392B9A7325}"/>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B907B557-4F91-02A8-3B89-AA04AD6C4688}"/>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8" name="椭圆 17">
                  <a:extLst>
                    <a:ext uri="{FF2B5EF4-FFF2-40B4-BE49-F238E27FC236}">
                      <a16:creationId xmlns:a16="http://schemas.microsoft.com/office/drawing/2014/main" id="{B907B557-4F91-02A8-3B89-AA04AD6C4688}"/>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01B37F5A-1F65-84FD-4E41-9F691CF83E74}"/>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9" name="椭圆 18">
                  <a:extLst>
                    <a:ext uri="{FF2B5EF4-FFF2-40B4-BE49-F238E27FC236}">
                      <a16:creationId xmlns:a16="http://schemas.microsoft.com/office/drawing/2014/main" id="{01B37F5A-1F65-84FD-4E41-9F691CF83E74}"/>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3"/>
                  <a:stretch>
                    <a:fillRect/>
                  </a:stretch>
                </a:blipFill>
                <a:ln>
                  <a:noFill/>
                </a:ln>
              </p:spPr>
              <p:txBody>
                <a:bodyPr/>
                <a:lstStyle/>
                <a:p>
                  <a:r>
                    <a:rPr lang="en-US">
                      <a:noFill/>
                    </a:rPr>
                    <a:t> </a:t>
                  </a:r>
                </a:p>
              </p:txBody>
            </p:sp>
          </mc:Fallback>
        </mc:AlternateContent>
        <p:cxnSp>
          <p:nvCxnSpPr>
            <p:cNvPr id="20" name="直接箭头连接符 19">
              <a:extLst>
                <a:ext uri="{FF2B5EF4-FFF2-40B4-BE49-F238E27FC236}">
                  <a16:creationId xmlns:a16="http://schemas.microsoft.com/office/drawing/2014/main" id="{A1C93E4F-50E8-0535-CF9D-31FE7FF59916}"/>
                </a:ext>
              </a:extLst>
            </p:cNvPr>
            <p:cNvCxnSpPr>
              <a:cxnSpLocks/>
              <a:stCxn id="17" idx="6"/>
              <a:endCxn id="18"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44005E64-7ACC-05D0-D2B5-86D3A9FFDC72}"/>
                </a:ext>
              </a:extLst>
            </p:cNvPr>
            <p:cNvCxnSpPr>
              <a:cxnSpLocks/>
              <a:stCxn id="18" idx="6"/>
              <a:endCxn id="19"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4" name="直接箭头连接符 23">
            <a:extLst>
              <a:ext uri="{FF2B5EF4-FFF2-40B4-BE49-F238E27FC236}">
                <a16:creationId xmlns:a16="http://schemas.microsoft.com/office/drawing/2014/main" id="{DD013401-5F6C-289F-BB1A-129EEAECFE38}"/>
              </a:ext>
            </a:extLst>
          </p:cNvPr>
          <p:cNvCxnSpPr/>
          <p:nvPr/>
        </p:nvCxnSpPr>
        <p:spPr>
          <a:xfrm>
            <a:off x="1075267" y="1211491"/>
            <a:ext cx="0" cy="310650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矩形 24">
            <a:extLst>
              <a:ext uri="{FF2B5EF4-FFF2-40B4-BE49-F238E27FC236}">
                <a16:creationId xmlns:a16="http://schemas.microsoft.com/office/drawing/2014/main" id="{06E2FA52-A23E-DAA1-BFF0-DEDA026AE47A}"/>
              </a:ext>
            </a:extLst>
          </p:cNvPr>
          <p:cNvSpPr/>
          <p:nvPr/>
        </p:nvSpPr>
        <p:spPr>
          <a:xfrm>
            <a:off x="582824" y="2343954"/>
            <a:ext cx="492443" cy="663003"/>
          </a:xfrm>
          <a:prstGeom prst="rect">
            <a:avLst/>
          </a:prstGeom>
          <a:noFill/>
        </p:spPr>
        <p:txBody>
          <a:bodyPr vert="vert270" wrap="non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Time</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grpSp>
        <p:nvGrpSpPr>
          <p:cNvPr id="26" name="组合 25">
            <a:extLst>
              <a:ext uri="{FF2B5EF4-FFF2-40B4-BE49-F238E27FC236}">
                <a16:creationId xmlns:a16="http://schemas.microsoft.com/office/drawing/2014/main" id="{C9A48D0E-DA14-0580-39D8-EBE395CB25D4}"/>
              </a:ext>
            </a:extLst>
          </p:cNvPr>
          <p:cNvGrpSpPr/>
          <p:nvPr/>
        </p:nvGrpSpPr>
        <p:grpSpPr>
          <a:xfrm>
            <a:off x="2384639" y="4010751"/>
            <a:ext cx="4161362" cy="548640"/>
            <a:chOff x="822959" y="1559561"/>
            <a:chExt cx="4161362" cy="548640"/>
          </a:xfrm>
        </p:grpSpPr>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85DCF7ED-4C10-F601-96CD-01541688ECF6}"/>
                    </a:ext>
                  </a:extLst>
                </p:cNvPr>
                <p:cNvSpPr>
                  <a:spLocks noChangeAspect="1"/>
                </p:cNvSpPr>
                <p:nvPr/>
              </p:nvSpPr>
              <p:spPr>
                <a:xfrm>
                  <a:off x="822959" y="1559561"/>
                  <a:ext cx="548640" cy="54864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𝑋</m:t>
                            </m:r>
                          </m:e>
                          <m:sub>
                            <m:r>
                              <a:rPr lang="en-US" sz="1800" b="0" i="1" smtClean="0">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7" name="椭圆 26">
                  <a:extLst>
                    <a:ext uri="{FF2B5EF4-FFF2-40B4-BE49-F238E27FC236}">
                      <a16:creationId xmlns:a16="http://schemas.microsoft.com/office/drawing/2014/main" id="{85DCF7ED-4C10-F601-96CD-01541688ECF6}"/>
                    </a:ext>
                  </a:extLst>
                </p:cNvPr>
                <p:cNvSpPr>
                  <a:spLocks noRot="1" noChangeAspect="1" noMove="1" noResize="1" noEditPoints="1" noAdjustHandles="1" noChangeArrowheads="1" noChangeShapeType="1" noTextEdit="1"/>
                </p:cNvSpPr>
                <p:nvPr/>
              </p:nvSpPr>
              <p:spPr>
                <a:xfrm>
                  <a:off x="822959" y="1559561"/>
                  <a:ext cx="548640" cy="548640"/>
                </a:xfrm>
                <a:prstGeom prst="ellipse">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731AAD63-3AA7-B299-EFE6-B43AD0FBFE10}"/>
                    </a:ext>
                  </a:extLst>
                </p:cNvPr>
                <p:cNvSpPr>
                  <a:spLocks noChangeAspect="1"/>
                </p:cNvSpPr>
                <p:nvPr/>
              </p:nvSpPr>
              <p:spPr>
                <a:xfrm>
                  <a:off x="2629320" y="1559561"/>
                  <a:ext cx="548640" cy="54864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𝐻</m:t>
                            </m:r>
                          </m:e>
                          <m:sub>
                            <m:r>
                              <a:rPr lang="en-US" sz="2000" i="1">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8" name="椭圆 27">
                  <a:extLst>
                    <a:ext uri="{FF2B5EF4-FFF2-40B4-BE49-F238E27FC236}">
                      <a16:creationId xmlns:a16="http://schemas.microsoft.com/office/drawing/2014/main" id="{731AAD63-3AA7-B299-EFE6-B43AD0FBFE10}"/>
                    </a:ext>
                  </a:extLst>
                </p:cNvPr>
                <p:cNvSpPr>
                  <a:spLocks noRot="1" noChangeAspect="1" noMove="1" noResize="1" noEditPoints="1" noAdjustHandles="1" noChangeArrowheads="1" noChangeShapeType="1" noTextEdit="1"/>
                </p:cNvSpPr>
                <p:nvPr/>
              </p:nvSpPr>
              <p:spPr>
                <a:xfrm>
                  <a:off x="2629320" y="1559561"/>
                  <a:ext cx="548640" cy="548640"/>
                </a:xfrm>
                <a:prstGeom prst="ellipse">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D9FF8E68-0217-EC5B-99F7-6BF2653B033F}"/>
                    </a:ext>
                  </a:extLst>
                </p:cNvPr>
                <p:cNvSpPr>
                  <a:spLocks noChangeAspect="1"/>
                </p:cNvSpPr>
                <p:nvPr/>
              </p:nvSpPr>
              <p:spPr>
                <a:xfrm>
                  <a:off x="4435681" y="1559561"/>
                  <a:ext cx="548640" cy="54864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𝑌</m:t>
                            </m:r>
                          </m:e>
                          <m:sub>
                            <m:r>
                              <a:rPr lang="en-US" sz="2000" i="1">
                                <a:solidFill>
                                  <a:schemeClr val="tx1"/>
                                </a:solidFill>
                                <a:latin typeface="Cambria Math" panose="02040503050406030204" pitchFamily="18" charset="0"/>
                              </a:rPr>
                              <m:t>𝑡</m:t>
                            </m:r>
                          </m:sub>
                        </m:sSub>
                      </m:oMath>
                    </m:oMathPara>
                  </a14:m>
                  <a:endParaRPr lang="en-US" sz="2000" dirty="0">
                    <a:solidFill>
                      <a:schemeClr val="tx1"/>
                    </a:solidFill>
                  </a:endParaRPr>
                </a:p>
              </p:txBody>
            </p:sp>
          </mc:Choice>
          <mc:Fallback xmlns="">
            <p:sp>
              <p:nvSpPr>
                <p:cNvPr id="29" name="椭圆 28">
                  <a:extLst>
                    <a:ext uri="{FF2B5EF4-FFF2-40B4-BE49-F238E27FC236}">
                      <a16:creationId xmlns:a16="http://schemas.microsoft.com/office/drawing/2014/main" id="{D9FF8E68-0217-EC5B-99F7-6BF2653B033F}"/>
                    </a:ext>
                  </a:extLst>
                </p:cNvPr>
                <p:cNvSpPr>
                  <a:spLocks noRot="1" noChangeAspect="1" noMove="1" noResize="1" noEditPoints="1" noAdjustHandles="1" noChangeArrowheads="1" noChangeShapeType="1" noTextEdit="1"/>
                </p:cNvSpPr>
                <p:nvPr/>
              </p:nvSpPr>
              <p:spPr>
                <a:xfrm>
                  <a:off x="4435681" y="1559561"/>
                  <a:ext cx="548640" cy="548640"/>
                </a:xfrm>
                <a:prstGeom prst="ellipse">
                  <a:avLst/>
                </a:prstGeom>
                <a:blipFill>
                  <a:blip r:embed="rId16"/>
                  <a:stretch>
                    <a:fillRect/>
                  </a:stretch>
                </a:blipFill>
                <a:ln>
                  <a:noFill/>
                </a:ln>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036488DA-C69D-AEDE-2D55-1ABCC2BD5CEE}"/>
                </a:ext>
              </a:extLst>
            </p:cNvPr>
            <p:cNvCxnSpPr>
              <a:cxnSpLocks/>
              <a:stCxn id="27" idx="6"/>
              <a:endCxn id="28" idx="2"/>
            </p:cNvCxnSpPr>
            <p:nvPr/>
          </p:nvCxnSpPr>
          <p:spPr>
            <a:xfrm>
              <a:off x="1371599"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E3CEDAEB-A305-A6A8-9E99-E953A3E3E431}"/>
                </a:ext>
              </a:extLst>
            </p:cNvPr>
            <p:cNvCxnSpPr>
              <a:cxnSpLocks/>
              <a:stCxn id="28" idx="6"/>
              <a:endCxn id="29" idx="2"/>
            </p:cNvCxnSpPr>
            <p:nvPr/>
          </p:nvCxnSpPr>
          <p:spPr>
            <a:xfrm>
              <a:off x="3177960" y="1833881"/>
              <a:ext cx="1257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矩形 31">
            <a:extLst>
              <a:ext uri="{FF2B5EF4-FFF2-40B4-BE49-F238E27FC236}">
                <a16:creationId xmlns:a16="http://schemas.microsoft.com/office/drawing/2014/main" id="{4601922A-B35E-8E03-3ADA-CD31E32B2AB2}"/>
              </a:ext>
            </a:extLst>
          </p:cNvPr>
          <p:cNvSpPr/>
          <p:nvPr/>
        </p:nvSpPr>
        <p:spPr>
          <a:xfrm>
            <a:off x="4165599" y="3281276"/>
            <a:ext cx="1015663" cy="784830"/>
          </a:xfrm>
          <a:prstGeom prst="rect">
            <a:avLst/>
          </a:prstGeom>
          <a:noFill/>
        </p:spPr>
        <p:txBody>
          <a:bodyPr vert="eaVert" wrap="none" lIns="91440" tIns="45720" rIns="91440" bIns="45720">
            <a:spAutoFit/>
          </a:bodyPr>
          <a:lstStyle/>
          <a:p>
            <a:pPr algn="ctr"/>
            <a:r>
              <a:rPr lang="en-US" altLang="zh-CN" sz="5400" dirty="0">
                <a:ln w="0">
                  <a:noFill/>
                </a:ln>
                <a:solidFill>
                  <a:schemeClr val="tx1"/>
                </a:solidFill>
              </a:rPr>
              <a:t>…</a:t>
            </a:r>
            <a:endParaRPr lang="zh-CN" altLang="en-US" sz="5400" dirty="0">
              <a:ln w="0">
                <a:noFill/>
              </a:ln>
              <a:solidFill>
                <a:schemeClr val="tx1"/>
              </a:solidFill>
            </a:endParaRPr>
          </a:p>
        </p:txBody>
      </p:sp>
      <p:cxnSp>
        <p:nvCxnSpPr>
          <p:cNvPr id="36" name="连接符: 曲线 35">
            <a:extLst>
              <a:ext uri="{FF2B5EF4-FFF2-40B4-BE49-F238E27FC236}">
                <a16:creationId xmlns:a16="http://schemas.microsoft.com/office/drawing/2014/main" id="{7ED9FC41-62BA-0443-539A-85F1A2A153E8}"/>
              </a:ext>
            </a:extLst>
          </p:cNvPr>
          <p:cNvCxnSpPr>
            <a:stCxn id="22" idx="6"/>
            <a:endCxn id="10" idx="6"/>
          </p:cNvCxnSpPr>
          <p:nvPr/>
        </p:nvCxnSpPr>
        <p:spPr>
          <a:xfrm>
            <a:off x="4739640" y="1317415"/>
            <a:ext cx="12700" cy="844771"/>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7" name="连接符: 曲线 36">
            <a:extLst>
              <a:ext uri="{FF2B5EF4-FFF2-40B4-BE49-F238E27FC236}">
                <a16:creationId xmlns:a16="http://schemas.microsoft.com/office/drawing/2014/main" id="{63B397E9-4BFF-D33D-E7DE-2575C326F4A3}"/>
              </a:ext>
            </a:extLst>
          </p:cNvPr>
          <p:cNvCxnSpPr>
            <a:cxnSpLocks/>
            <a:stCxn id="10" idx="6"/>
            <a:endCxn id="18" idx="6"/>
          </p:cNvCxnSpPr>
          <p:nvPr/>
        </p:nvCxnSpPr>
        <p:spPr>
          <a:xfrm>
            <a:off x="4739640" y="2162186"/>
            <a:ext cx="12700" cy="844771"/>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0" name="连接符: 曲线 39">
            <a:extLst>
              <a:ext uri="{FF2B5EF4-FFF2-40B4-BE49-F238E27FC236}">
                <a16:creationId xmlns:a16="http://schemas.microsoft.com/office/drawing/2014/main" id="{AF8213CD-BA65-96CD-C03B-DA9B74C3C993}"/>
              </a:ext>
            </a:extLst>
          </p:cNvPr>
          <p:cNvCxnSpPr>
            <a:cxnSpLocks/>
          </p:cNvCxnSpPr>
          <p:nvPr/>
        </p:nvCxnSpPr>
        <p:spPr>
          <a:xfrm>
            <a:off x="4726940" y="3736430"/>
            <a:ext cx="12700" cy="548640"/>
          </a:xfrm>
          <a:prstGeom prst="curvedConnector3">
            <a:avLst>
              <a:gd name="adj1" fmla="val 1800000"/>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35D9F7E-21FE-8BEF-7602-ECFE7A89C17A}"/>
                  </a:ext>
                </a:extLst>
              </p:cNvPr>
              <p:cNvSpPr txBox="1"/>
              <p:nvPr/>
            </p:nvSpPr>
            <p:spPr>
              <a:xfrm>
                <a:off x="4673430" y="1565278"/>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2"/>
                              </a:solidFill>
                              <a:latin typeface="Cambria Math" panose="02040503050406030204" pitchFamily="18" charset="0"/>
                            </a:rPr>
                          </m:ctrlPr>
                        </m:sSubPr>
                        <m:e>
                          <m:r>
                            <a:rPr lang="en-US" sz="1800" b="0" i="1" smtClean="0">
                              <a:solidFill>
                                <a:schemeClr val="accent2"/>
                              </a:solidFill>
                              <a:latin typeface="Cambria Math" panose="02040503050406030204" pitchFamily="18" charset="0"/>
                            </a:rPr>
                            <m:t>𝑊</m:t>
                          </m:r>
                        </m:e>
                        <m:sub>
                          <m:r>
                            <a:rPr lang="en-US" sz="1800" b="0" i="1" smtClean="0">
                              <a:solidFill>
                                <a:schemeClr val="accent2"/>
                              </a:solidFill>
                              <a:latin typeface="Cambria Math" panose="02040503050406030204" pitchFamily="18" charset="0"/>
                            </a:rPr>
                            <m:t>h</m:t>
                          </m:r>
                        </m:sub>
                      </m:sSub>
                    </m:oMath>
                  </m:oMathPara>
                </a14:m>
                <a:endParaRPr lang="en-US" sz="1800" dirty="0"/>
              </a:p>
            </p:txBody>
          </p:sp>
        </mc:Choice>
        <mc:Fallback xmlns="">
          <p:sp>
            <p:nvSpPr>
              <p:cNvPr id="42" name="文本框 41">
                <a:extLst>
                  <a:ext uri="{FF2B5EF4-FFF2-40B4-BE49-F238E27FC236}">
                    <a16:creationId xmlns:a16="http://schemas.microsoft.com/office/drawing/2014/main" id="{E35D9F7E-21FE-8BEF-7602-ECFE7A89C17A}"/>
                  </a:ext>
                </a:extLst>
              </p:cNvPr>
              <p:cNvSpPr txBox="1">
                <a:spLocks noRot="1" noChangeAspect="1" noMove="1" noResize="1" noEditPoints="1" noAdjustHandles="1" noChangeArrowheads="1" noChangeShapeType="1" noTextEdit="1"/>
              </p:cNvSpPr>
              <p:nvPr/>
            </p:nvSpPr>
            <p:spPr>
              <a:xfrm>
                <a:off x="4673430" y="1565278"/>
                <a:ext cx="1083732" cy="369332"/>
              </a:xfrm>
              <a:prstGeom prst="rect">
                <a:avLst/>
              </a:prstGeom>
              <a:blipFill>
                <a:blip r:embed="rId1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24E444C-09E7-1BE2-C620-B457D84445C8}"/>
                  </a:ext>
                </a:extLst>
              </p:cNvPr>
              <p:cNvSpPr txBox="1"/>
              <p:nvPr/>
            </p:nvSpPr>
            <p:spPr>
              <a:xfrm>
                <a:off x="4673430" y="2418659"/>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2"/>
                              </a:solidFill>
                              <a:latin typeface="Cambria Math" panose="02040503050406030204" pitchFamily="18" charset="0"/>
                            </a:rPr>
                          </m:ctrlPr>
                        </m:sSubPr>
                        <m:e>
                          <m:r>
                            <a:rPr lang="en-US" sz="1800" b="0" i="1" smtClean="0">
                              <a:solidFill>
                                <a:schemeClr val="accent2"/>
                              </a:solidFill>
                              <a:latin typeface="Cambria Math" panose="02040503050406030204" pitchFamily="18" charset="0"/>
                            </a:rPr>
                            <m:t>𝑊</m:t>
                          </m:r>
                        </m:e>
                        <m:sub>
                          <m:r>
                            <a:rPr lang="en-US" sz="1800" b="0" i="1" smtClean="0">
                              <a:solidFill>
                                <a:schemeClr val="accent2"/>
                              </a:solidFill>
                              <a:latin typeface="Cambria Math" panose="02040503050406030204" pitchFamily="18" charset="0"/>
                            </a:rPr>
                            <m:t>h</m:t>
                          </m:r>
                        </m:sub>
                      </m:sSub>
                    </m:oMath>
                  </m:oMathPara>
                </a14:m>
                <a:endParaRPr lang="en-US" sz="1800" dirty="0"/>
              </a:p>
            </p:txBody>
          </p:sp>
        </mc:Choice>
        <mc:Fallback xmlns="">
          <p:sp>
            <p:nvSpPr>
              <p:cNvPr id="43" name="文本框 42">
                <a:extLst>
                  <a:ext uri="{FF2B5EF4-FFF2-40B4-BE49-F238E27FC236}">
                    <a16:creationId xmlns:a16="http://schemas.microsoft.com/office/drawing/2014/main" id="{B24E444C-09E7-1BE2-C620-B457D84445C8}"/>
                  </a:ext>
                </a:extLst>
              </p:cNvPr>
              <p:cNvSpPr txBox="1">
                <a:spLocks noRot="1" noChangeAspect="1" noMove="1" noResize="1" noEditPoints="1" noAdjustHandles="1" noChangeArrowheads="1" noChangeShapeType="1" noTextEdit="1"/>
              </p:cNvSpPr>
              <p:nvPr/>
            </p:nvSpPr>
            <p:spPr>
              <a:xfrm>
                <a:off x="4673430" y="2418659"/>
                <a:ext cx="1083732" cy="369332"/>
              </a:xfrm>
              <a:prstGeom prst="rect">
                <a:avLst/>
              </a:prstGeom>
              <a:blipFill>
                <a:blip r:embed="rId1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7C249B4-BCF6-9C60-26BD-FA68FB5DE42B}"/>
                  </a:ext>
                </a:extLst>
              </p:cNvPr>
              <p:cNvSpPr txBox="1"/>
              <p:nvPr/>
            </p:nvSpPr>
            <p:spPr>
              <a:xfrm>
                <a:off x="4673430" y="379178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2"/>
                              </a:solidFill>
                              <a:latin typeface="Cambria Math" panose="02040503050406030204" pitchFamily="18" charset="0"/>
                            </a:rPr>
                          </m:ctrlPr>
                        </m:sSubPr>
                        <m:e>
                          <m:r>
                            <a:rPr lang="en-US" sz="1800" b="0" i="1" smtClean="0">
                              <a:solidFill>
                                <a:schemeClr val="accent2"/>
                              </a:solidFill>
                              <a:latin typeface="Cambria Math" panose="02040503050406030204" pitchFamily="18" charset="0"/>
                            </a:rPr>
                            <m:t>𝑊</m:t>
                          </m:r>
                        </m:e>
                        <m:sub>
                          <m:r>
                            <a:rPr lang="en-US" sz="1800" b="0" i="1" smtClean="0">
                              <a:solidFill>
                                <a:schemeClr val="accent2"/>
                              </a:solidFill>
                              <a:latin typeface="Cambria Math" panose="02040503050406030204" pitchFamily="18" charset="0"/>
                            </a:rPr>
                            <m:t>h</m:t>
                          </m:r>
                        </m:sub>
                      </m:sSub>
                    </m:oMath>
                  </m:oMathPara>
                </a14:m>
                <a:endParaRPr lang="en-US" sz="1800" dirty="0"/>
              </a:p>
            </p:txBody>
          </p:sp>
        </mc:Choice>
        <mc:Fallback xmlns="">
          <p:sp>
            <p:nvSpPr>
              <p:cNvPr id="44" name="文本框 43">
                <a:extLst>
                  <a:ext uri="{FF2B5EF4-FFF2-40B4-BE49-F238E27FC236}">
                    <a16:creationId xmlns:a16="http://schemas.microsoft.com/office/drawing/2014/main" id="{B7C249B4-BCF6-9C60-26BD-FA68FB5DE42B}"/>
                  </a:ext>
                </a:extLst>
              </p:cNvPr>
              <p:cNvSpPr txBox="1">
                <a:spLocks noRot="1" noChangeAspect="1" noMove="1" noResize="1" noEditPoints="1" noAdjustHandles="1" noChangeArrowheads="1" noChangeShapeType="1" noTextEdit="1"/>
              </p:cNvSpPr>
              <p:nvPr/>
            </p:nvSpPr>
            <p:spPr>
              <a:xfrm>
                <a:off x="4673430" y="3791785"/>
                <a:ext cx="1083732" cy="36933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960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anim calcmode="lin" valueType="num">
                                      <p:cBhvr>
                                        <p:cTn id="21" dur="500" fill="hold"/>
                                        <p:tgtEl>
                                          <p:spTgt spid="16"/>
                                        </p:tgtEl>
                                        <p:attrNameLst>
                                          <p:attrName>ppt_x</p:attrName>
                                        </p:attrNameLst>
                                      </p:cBhvr>
                                      <p:tavLst>
                                        <p:tav tm="0">
                                          <p:val>
                                            <p:strVal val="#ppt_x"/>
                                          </p:val>
                                        </p:tav>
                                        <p:tav tm="100000">
                                          <p:val>
                                            <p:strVal val="#ppt_x"/>
                                          </p:val>
                                        </p:tav>
                                      </p:tavLst>
                                    </p:anim>
                                    <p:anim calcmode="lin" valueType="num">
                                      <p:cBhvr>
                                        <p:cTn id="22" dur="500" fill="hold"/>
                                        <p:tgtEl>
                                          <p:spTgt spid="16"/>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anim calcmode="lin" valueType="num">
                                      <p:cBhvr>
                                        <p:cTn id="27" dur="500" fill="hold"/>
                                        <p:tgtEl>
                                          <p:spTgt spid="32"/>
                                        </p:tgtEl>
                                        <p:attrNameLst>
                                          <p:attrName>ppt_x</p:attrName>
                                        </p:attrNameLst>
                                      </p:cBhvr>
                                      <p:tavLst>
                                        <p:tav tm="0">
                                          <p:val>
                                            <p:strVal val="#ppt_x"/>
                                          </p:val>
                                        </p:tav>
                                        <p:tav tm="100000">
                                          <p:val>
                                            <p:strVal val="#ppt_x"/>
                                          </p:val>
                                        </p:tav>
                                      </p:tavLst>
                                    </p:anim>
                                    <p:anim calcmode="lin" valueType="num">
                                      <p:cBhvr>
                                        <p:cTn id="28" dur="500" fill="hold"/>
                                        <p:tgtEl>
                                          <p:spTgt spid="32"/>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anim calcmode="lin" valueType="num">
                                      <p:cBhvr>
                                        <p:cTn id="33" dur="500" fill="hold"/>
                                        <p:tgtEl>
                                          <p:spTgt spid="26"/>
                                        </p:tgtEl>
                                        <p:attrNameLst>
                                          <p:attrName>ppt_x</p:attrName>
                                        </p:attrNameLst>
                                      </p:cBhvr>
                                      <p:tavLst>
                                        <p:tav tm="0">
                                          <p:val>
                                            <p:strVal val="#ppt_x"/>
                                          </p:val>
                                        </p:tav>
                                        <p:tav tm="100000">
                                          <p:val>
                                            <p:strVal val="#ppt_x"/>
                                          </p:val>
                                        </p:tav>
                                      </p:tavLst>
                                    </p:anim>
                                    <p:anim calcmode="lin" valueType="num">
                                      <p:cBhvr>
                                        <p:cTn id="3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up)">
                                      <p:cBhvr>
                                        <p:cTn id="46" dur="500"/>
                                        <p:tgtEl>
                                          <p:spTgt spid="3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up)">
                                      <p:cBhvr>
                                        <p:cTn id="53" dur="500"/>
                                        <p:tgtEl>
                                          <p:spTgt spid="40"/>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EA750F1-EBED-95AA-A6F5-E750B2C27E6D}"/>
            </a:ext>
          </a:extLst>
        </p:cNvPr>
        <p:cNvGrpSpPr/>
        <p:nvPr/>
      </p:nvGrpSpPr>
      <p:grpSpPr>
        <a:xfrm>
          <a:off x="0" y="0"/>
          <a:ext cx="0" cy="0"/>
          <a:chOff x="0" y="0"/>
          <a:chExt cx="0" cy="0"/>
        </a:xfrm>
      </p:grpSpPr>
      <p:sp>
        <p:nvSpPr>
          <p:cNvPr id="133" name="Google Shape;133;p26">
            <a:extLst>
              <a:ext uri="{FF2B5EF4-FFF2-40B4-BE49-F238E27FC236}">
                <a16:creationId xmlns:a16="http://schemas.microsoft.com/office/drawing/2014/main" id="{BD1B9647-3821-C746-76E3-3999C8D5FCA5}"/>
              </a:ext>
            </a:extLst>
          </p:cNvPr>
          <p:cNvSpPr txBox="1">
            <a:spLocks noGrp="1"/>
          </p:cNvSpPr>
          <p:nvPr>
            <p:ph type="body" idx="2"/>
          </p:nvPr>
        </p:nvSpPr>
        <p:spPr>
          <a:xfrm>
            <a:off x="216000" y="216000"/>
            <a:ext cx="6745500" cy="293100"/>
          </a:xfrm>
          <a:prstGeom prst="rect">
            <a:avLst/>
          </a:prstGeom>
          <a:noFill/>
          <a:ln>
            <a:noFill/>
          </a:ln>
        </p:spPr>
        <p:txBody>
          <a:bodyPr spcFirstLastPara="1" wrap="square" lIns="0" tIns="0" rIns="0" bIns="0" anchor="t" anchorCtr="0">
            <a:noAutofit/>
          </a:bodyPr>
          <a:lstStyle/>
          <a:p>
            <a:pPr marL="0" lvl="0" indent="0">
              <a:lnSpc>
                <a:spcPct val="115000"/>
              </a:lnSpc>
              <a:spcBef>
                <a:spcPts val="0"/>
              </a:spcBef>
            </a:pPr>
            <a:r>
              <a:rPr lang="en-GB" sz="2800" dirty="0"/>
              <a:t>Recurrent Neural Networks (RNNs)</a:t>
            </a:r>
          </a:p>
        </p:txBody>
      </p:sp>
      <p:grpSp>
        <p:nvGrpSpPr>
          <p:cNvPr id="18" name="组合 17">
            <a:extLst>
              <a:ext uri="{FF2B5EF4-FFF2-40B4-BE49-F238E27FC236}">
                <a16:creationId xmlns:a16="http://schemas.microsoft.com/office/drawing/2014/main" id="{D0D41597-B69F-7E14-BFE0-6D6766D58039}"/>
              </a:ext>
            </a:extLst>
          </p:cNvPr>
          <p:cNvGrpSpPr/>
          <p:nvPr/>
        </p:nvGrpSpPr>
        <p:grpSpPr>
          <a:xfrm>
            <a:off x="2308439" y="816094"/>
            <a:ext cx="4527122" cy="1556267"/>
            <a:chOff x="2308439" y="1654294"/>
            <a:chExt cx="4527122" cy="1556267"/>
          </a:xfrm>
        </p:grpSpPr>
        <p:grpSp>
          <p:nvGrpSpPr>
            <p:cNvPr id="15" name="组合 14">
              <a:extLst>
                <a:ext uri="{FF2B5EF4-FFF2-40B4-BE49-F238E27FC236}">
                  <a16:creationId xmlns:a16="http://schemas.microsoft.com/office/drawing/2014/main" id="{6AB93B9F-FC37-9FA5-AF8F-19CE7F267479}"/>
                </a:ext>
              </a:extLst>
            </p:cNvPr>
            <p:cNvGrpSpPr/>
            <p:nvPr/>
          </p:nvGrpSpPr>
          <p:grpSpPr>
            <a:xfrm>
              <a:off x="2308439" y="2296161"/>
              <a:ext cx="4527122" cy="914400"/>
              <a:chOff x="2308439" y="2296161"/>
              <a:chExt cx="4527122" cy="914400"/>
            </a:xfrm>
          </p:grpSpPr>
          <p:grpSp>
            <p:nvGrpSpPr>
              <p:cNvPr id="14" name="组合 13">
                <a:extLst>
                  <a:ext uri="{FF2B5EF4-FFF2-40B4-BE49-F238E27FC236}">
                    <a16:creationId xmlns:a16="http://schemas.microsoft.com/office/drawing/2014/main" id="{3869D963-D067-62FB-CDB9-80DE1657E570}"/>
                  </a:ext>
                </a:extLst>
              </p:cNvPr>
              <p:cNvGrpSpPr/>
              <p:nvPr/>
            </p:nvGrpSpPr>
            <p:grpSpPr>
              <a:xfrm>
                <a:off x="2308439" y="2296161"/>
                <a:ext cx="4527122" cy="914400"/>
                <a:chOff x="822959" y="1559561"/>
                <a:chExt cx="4527122" cy="914400"/>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EB75DCA2-3CCD-F4C6-1279-55D3A924CD10}"/>
                        </a:ext>
                      </a:extLst>
                    </p:cNvPr>
                    <p:cNvSpPr>
                      <a:spLocks noChangeAspect="1"/>
                    </p:cNvSpPr>
                    <p:nvPr/>
                  </p:nvSpPr>
                  <p:spPr>
                    <a:xfrm>
                      <a:off x="822959" y="1559561"/>
                      <a:ext cx="914400" cy="91440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𝑋</m:t>
                            </m:r>
                          </m:oMath>
                        </m:oMathPara>
                      </a14:m>
                      <a:endParaRPr lang="en-US" sz="2400" dirty="0">
                        <a:solidFill>
                          <a:schemeClr val="tx1"/>
                        </a:solidFill>
                      </a:endParaRPr>
                    </a:p>
                  </p:txBody>
                </p:sp>
              </mc:Choice>
              <mc:Fallback xmlns="">
                <p:sp>
                  <p:nvSpPr>
                    <p:cNvPr id="9" name="椭圆 8">
                      <a:extLst>
                        <a:ext uri="{FF2B5EF4-FFF2-40B4-BE49-F238E27FC236}">
                          <a16:creationId xmlns:a16="http://schemas.microsoft.com/office/drawing/2014/main" id="{EB75DCA2-3CCD-F4C6-1279-55D3A924CD10}"/>
                        </a:ext>
                      </a:extLst>
                    </p:cNvPr>
                    <p:cNvSpPr>
                      <a:spLocks noRot="1" noChangeAspect="1" noMove="1" noResize="1" noEditPoints="1" noAdjustHandles="1" noChangeArrowheads="1" noChangeShapeType="1" noTextEdit="1"/>
                    </p:cNvSpPr>
                    <p:nvPr/>
                  </p:nvSpPr>
                  <p:spPr>
                    <a:xfrm>
                      <a:off x="822959" y="1559561"/>
                      <a:ext cx="914400" cy="914400"/>
                    </a:xfrm>
                    <a:prstGeom prst="ellipse">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椭圆 21">
                      <a:extLst>
                        <a:ext uri="{FF2B5EF4-FFF2-40B4-BE49-F238E27FC236}">
                          <a16:creationId xmlns:a16="http://schemas.microsoft.com/office/drawing/2014/main" id="{1B7F1E0F-074D-60D1-F3E8-ABBA5A993486}"/>
                        </a:ext>
                      </a:extLst>
                    </p:cNvPr>
                    <p:cNvSpPr>
                      <a:spLocks noChangeAspect="1"/>
                    </p:cNvSpPr>
                    <p:nvPr/>
                  </p:nvSpPr>
                  <p:spPr>
                    <a:xfrm>
                      <a:off x="2629320" y="1559561"/>
                      <a:ext cx="914400" cy="9144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𝐻</m:t>
                            </m:r>
                          </m:oMath>
                        </m:oMathPara>
                      </a14:m>
                      <a:endParaRPr lang="en-US" sz="2400" dirty="0">
                        <a:solidFill>
                          <a:schemeClr val="tx1"/>
                        </a:solidFill>
                      </a:endParaRPr>
                    </a:p>
                  </p:txBody>
                </p:sp>
              </mc:Choice>
              <mc:Fallback xmlns="">
                <p:sp>
                  <p:nvSpPr>
                    <p:cNvPr id="22" name="椭圆 21">
                      <a:extLst>
                        <a:ext uri="{FF2B5EF4-FFF2-40B4-BE49-F238E27FC236}">
                          <a16:creationId xmlns:a16="http://schemas.microsoft.com/office/drawing/2014/main" id="{1B7F1E0F-074D-60D1-F3E8-ABBA5A993486}"/>
                        </a:ext>
                      </a:extLst>
                    </p:cNvPr>
                    <p:cNvSpPr>
                      <a:spLocks noRot="1" noChangeAspect="1" noMove="1" noResize="1" noEditPoints="1" noAdjustHandles="1" noChangeArrowheads="1" noChangeShapeType="1" noTextEdit="1"/>
                    </p:cNvSpPr>
                    <p:nvPr/>
                  </p:nvSpPr>
                  <p:spPr>
                    <a:xfrm>
                      <a:off x="2629320" y="1559561"/>
                      <a:ext cx="914400" cy="914400"/>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77C1C9B8-F615-B65D-0EAF-9533C32DBD8F}"/>
                        </a:ext>
                      </a:extLst>
                    </p:cNvPr>
                    <p:cNvSpPr>
                      <a:spLocks noChangeAspect="1"/>
                    </p:cNvSpPr>
                    <p:nvPr/>
                  </p:nvSpPr>
                  <p:spPr>
                    <a:xfrm>
                      <a:off x="4435681" y="1559561"/>
                      <a:ext cx="914400" cy="9144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𝑌</m:t>
                            </m:r>
                          </m:oMath>
                        </m:oMathPara>
                      </a14:m>
                      <a:endParaRPr lang="en-US" sz="2400" dirty="0">
                        <a:solidFill>
                          <a:schemeClr val="tx1"/>
                        </a:solidFill>
                      </a:endParaRPr>
                    </a:p>
                  </p:txBody>
                </p:sp>
              </mc:Choice>
              <mc:Fallback xmlns="">
                <p:sp>
                  <p:nvSpPr>
                    <p:cNvPr id="51" name="椭圆 50">
                      <a:extLst>
                        <a:ext uri="{FF2B5EF4-FFF2-40B4-BE49-F238E27FC236}">
                          <a16:creationId xmlns:a16="http://schemas.microsoft.com/office/drawing/2014/main" id="{77C1C9B8-F615-B65D-0EAF-9533C32DBD8F}"/>
                        </a:ext>
                      </a:extLst>
                    </p:cNvPr>
                    <p:cNvSpPr>
                      <a:spLocks noRot="1" noChangeAspect="1" noMove="1" noResize="1" noEditPoints="1" noAdjustHandles="1" noChangeArrowheads="1" noChangeShapeType="1" noTextEdit="1"/>
                    </p:cNvSpPr>
                    <p:nvPr/>
                  </p:nvSpPr>
                  <p:spPr>
                    <a:xfrm>
                      <a:off x="4435681" y="1559561"/>
                      <a:ext cx="914400" cy="914400"/>
                    </a:xfrm>
                    <a:prstGeom prst="ellipse">
                      <a:avLst/>
                    </a:prstGeom>
                    <a:blipFill>
                      <a:blip r:embed="rId5"/>
                      <a:stretch>
                        <a:fillRect/>
                      </a:stretch>
                    </a:blipFill>
                    <a:ln>
                      <a:noFill/>
                    </a:ln>
                  </p:spPr>
                  <p:txBody>
                    <a:bodyPr/>
                    <a:lstStyle/>
                    <a:p>
                      <a:r>
                        <a:rPr lang="en-US">
                          <a:noFill/>
                        </a:rPr>
                        <a:t> </a:t>
                      </a:r>
                    </a:p>
                  </p:txBody>
                </p:sp>
              </mc:Fallback>
            </mc:AlternateContent>
            <p:cxnSp>
              <p:nvCxnSpPr>
                <p:cNvPr id="55" name="直接箭头连接符 54">
                  <a:extLst>
                    <a:ext uri="{FF2B5EF4-FFF2-40B4-BE49-F238E27FC236}">
                      <a16:creationId xmlns:a16="http://schemas.microsoft.com/office/drawing/2014/main" id="{57A1FE6B-5F9E-2E0D-3A88-3AB222E4A41E}"/>
                    </a:ext>
                  </a:extLst>
                </p:cNvPr>
                <p:cNvCxnSpPr>
                  <a:cxnSpLocks/>
                  <a:stCxn id="9" idx="6"/>
                  <a:endCxn id="22" idx="2"/>
                </p:cNvCxnSpPr>
                <p:nvPr/>
              </p:nvCxnSpPr>
              <p:spPr>
                <a:xfrm>
                  <a:off x="1737359" y="2016761"/>
                  <a:ext cx="891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CE142F2D-89F4-23F2-DEC5-FC0931E60676}"/>
                    </a:ext>
                  </a:extLst>
                </p:cNvPr>
                <p:cNvCxnSpPr>
                  <a:cxnSpLocks/>
                  <a:stCxn id="22" idx="6"/>
                  <a:endCxn id="51" idx="2"/>
                </p:cNvCxnSpPr>
                <p:nvPr/>
              </p:nvCxnSpPr>
              <p:spPr>
                <a:xfrm>
                  <a:off x="3543720" y="2016761"/>
                  <a:ext cx="891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26FD4F9-E657-DA32-E0F5-FC91479334D0}"/>
                      </a:ext>
                    </a:extLst>
                  </p:cNvPr>
                  <p:cNvSpPr txBox="1"/>
                  <p:nvPr/>
                </p:nvSpPr>
                <p:spPr>
                  <a:xfrm>
                    <a:off x="3126954" y="23400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𝑖𝑛</m:t>
                              </m:r>
                            </m:sub>
                          </m:sSub>
                        </m:oMath>
                      </m:oMathPara>
                    </a14:m>
                    <a:endParaRPr lang="en-US" sz="1800" dirty="0"/>
                  </a:p>
                </p:txBody>
              </p:sp>
            </mc:Choice>
            <mc:Fallback xmlns="">
              <p:sp>
                <p:nvSpPr>
                  <p:cNvPr id="2" name="文本框 1">
                    <a:extLst>
                      <a:ext uri="{FF2B5EF4-FFF2-40B4-BE49-F238E27FC236}">
                        <a16:creationId xmlns:a16="http://schemas.microsoft.com/office/drawing/2014/main" id="{626FD4F9-E657-DA32-E0F5-FC91479334D0}"/>
                      </a:ext>
                    </a:extLst>
                  </p:cNvPr>
                  <p:cNvSpPr txBox="1">
                    <a:spLocks noRot="1" noChangeAspect="1" noMove="1" noResize="1" noEditPoints="1" noAdjustHandles="1" noChangeArrowheads="1" noChangeShapeType="1" noTextEdit="1"/>
                  </p:cNvSpPr>
                  <p:nvPr/>
                </p:nvSpPr>
                <p:spPr>
                  <a:xfrm>
                    <a:off x="3126954" y="2340095"/>
                    <a:ext cx="10837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85C625C-66AE-DB62-9AF2-55F7C1F1E7BF}"/>
                      </a:ext>
                    </a:extLst>
                  </p:cNvPr>
                  <p:cNvSpPr txBox="1"/>
                  <p:nvPr/>
                </p:nvSpPr>
                <p:spPr>
                  <a:xfrm>
                    <a:off x="5017981" y="2340095"/>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𝑜𝑢𝑡</m:t>
                              </m:r>
                            </m:sub>
                          </m:sSub>
                        </m:oMath>
                      </m:oMathPara>
                    </a14:m>
                    <a:endParaRPr lang="en-US" sz="1800" dirty="0"/>
                  </a:p>
                </p:txBody>
              </p:sp>
            </mc:Choice>
            <mc:Fallback xmlns="">
              <p:sp>
                <p:nvSpPr>
                  <p:cNvPr id="3" name="文本框 2">
                    <a:extLst>
                      <a:ext uri="{FF2B5EF4-FFF2-40B4-BE49-F238E27FC236}">
                        <a16:creationId xmlns:a16="http://schemas.microsoft.com/office/drawing/2014/main" id="{C85C625C-66AE-DB62-9AF2-55F7C1F1E7BF}"/>
                      </a:ext>
                    </a:extLst>
                  </p:cNvPr>
                  <p:cNvSpPr txBox="1">
                    <a:spLocks noRot="1" noChangeAspect="1" noMove="1" noResize="1" noEditPoints="1" noAdjustHandles="1" noChangeArrowheads="1" noChangeShapeType="1" noTextEdit="1"/>
                  </p:cNvSpPr>
                  <p:nvPr/>
                </p:nvSpPr>
                <p:spPr>
                  <a:xfrm>
                    <a:off x="5017981" y="2340095"/>
                    <a:ext cx="1083732" cy="369332"/>
                  </a:xfrm>
                  <a:prstGeom prst="rect">
                    <a:avLst/>
                  </a:prstGeom>
                  <a:blipFill>
                    <a:blip r:embed="rId7"/>
                    <a:stretch>
                      <a:fillRect/>
                    </a:stretch>
                  </a:blipFill>
                </p:spPr>
                <p:txBody>
                  <a:bodyPr/>
                  <a:lstStyle/>
                  <a:p>
                    <a:r>
                      <a:rPr lang="en-US">
                        <a:noFill/>
                      </a:rPr>
                      <a:t> </a:t>
                    </a:r>
                  </a:p>
                </p:txBody>
              </p:sp>
            </mc:Fallback>
          </mc:AlternateContent>
        </p:grpSp>
        <p:cxnSp>
          <p:nvCxnSpPr>
            <p:cNvPr id="4" name="连接符: 曲线 3">
              <a:extLst>
                <a:ext uri="{FF2B5EF4-FFF2-40B4-BE49-F238E27FC236}">
                  <a16:creationId xmlns:a16="http://schemas.microsoft.com/office/drawing/2014/main" id="{3CADDF94-66EC-EEF4-77CA-8A1A8B1D2738}"/>
                </a:ext>
              </a:extLst>
            </p:cNvPr>
            <p:cNvCxnSpPr>
              <a:cxnSpLocks/>
              <a:stCxn id="22" idx="0"/>
              <a:endCxn id="22" idx="6"/>
            </p:cNvCxnSpPr>
            <p:nvPr/>
          </p:nvCxnSpPr>
          <p:spPr>
            <a:xfrm rot="16200000" flipH="1">
              <a:off x="4572000" y="2296161"/>
              <a:ext cx="457200" cy="457200"/>
            </a:xfrm>
            <a:prstGeom prst="curvedConnector4">
              <a:avLst>
                <a:gd name="adj1" fmla="val -50000"/>
                <a:gd name="adj2" fmla="val 150000"/>
              </a:avLst>
            </a:prstGeom>
            <a:ln w="127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1D129B9-5E47-A9FC-6320-22F20377F32F}"/>
                    </a:ext>
                  </a:extLst>
                </p:cNvPr>
                <p:cNvSpPr txBox="1"/>
                <p:nvPr/>
              </p:nvSpPr>
              <p:spPr>
                <a:xfrm>
                  <a:off x="4258734" y="1654294"/>
                  <a:ext cx="108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2"/>
                                </a:solidFill>
                                <a:latin typeface="Cambria Math" panose="02040503050406030204" pitchFamily="18" charset="0"/>
                              </a:rPr>
                            </m:ctrlPr>
                          </m:sSubPr>
                          <m:e>
                            <m:r>
                              <a:rPr lang="en-US" sz="1800" b="0" i="1" smtClean="0">
                                <a:solidFill>
                                  <a:schemeClr val="accent2"/>
                                </a:solidFill>
                                <a:latin typeface="Cambria Math" panose="02040503050406030204" pitchFamily="18" charset="0"/>
                              </a:rPr>
                              <m:t>𝑊</m:t>
                            </m:r>
                          </m:e>
                          <m:sub>
                            <m:r>
                              <a:rPr lang="en-US" sz="1800" b="0" i="1" smtClean="0">
                                <a:solidFill>
                                  <a:schemeClr val="accent2"/>
                                </a:solidFill>
                                <a:latin typeface="Cambria Math" panose="02040503050406030204" pitchFamily="18" charset="0"/>
                              </a:rPr>
                              <m:t>h</m:t>
                            </m:r>
                          </m:sub>
                        </m:sSub>
                      </m:oMath>
                    </m:oMathPara>
                  </a14:m>
                  <a:endParaRPr lang="en-US" sz="1800" dirty="0"/>
                </a:p>
              </p:txBody>
            </p:sp>
          </mc:Choice>
          <mc:Fallback xmlns="">
            <p:sp>
              <p:nvSpPr>
                <p:cNvPr id="5" name="文本框 4">
                  <a:extLst>
                    <a:ext uri="{FF2B5EF4-FFF2-40B4-BE49-F238E27FC236}">
                      <a16:creationId xmlns:a16="http://schemas.microsoft.com/office/drawing/2014/main" id="{21D129B9-5E47-A9FC-6320-22F20377F32F}"/>
                    </a:ext>
                  </a:extLst>
                </p:cNvPr>
                <p:cNvSpPr txBox="1">
                  <a:spLocks noRot="1" noChangeAspect="1" noMove="1" noResize="1" noEditPoints="1" noAdjustHandles="1" noChangeArrowheads="1" noChangeShapeType="1" noTextEdit="1"/>
                </p:cNvSpPr>
                <p:nvPr/>
              </p:nvSpPr>
              <p:spPr>
                <a:xfrm>
                  <a:off x="4258734" y="1654294"/>
                  <a:ext cx="1083732" cy="369332"/>
                </a:xfrm>
                <a:prstGeom prst="rect">
                  <a:avLst/>
                </a:prstGeom>
                <a:blipFill>
                  <a:blip r:embed="rId8"/>
                  <a:stretch>
                    <a:fillRect b="-1667"/>
                  </a:stretch>
                </a:blipFill>
              </p:spPr>
              <p:txBody>
                <a:bodyPr/>
                <a:lstStyle/>
                <a:p>
                  <a:r>
                    <a:rPr lang="en-US">
                      <a:noFill/>
                    </a:rPr>
                    <a:t> </a:t>
                  </a:r>
                </a:p>
              </p:txBody>
            </p:sp>
          </mc:Fallback>
        </mc:AlternateContent>
      </p:grpSp>
      <p:sp>
        <p:nvSpPr>
          <p:cNvPr id="17" name="TextBox 18">
            <a:extLst>
              <a:ext uri="{FF2B5EF4-FFF2-40B4-BE49-F238E27FC236}">
                <a16:creationId xmlns:a16="http://schemas.microsoft.com/office/drawing/2014/main" id="{33402AF4-221C-F9F0-17E6-819D389217D9}"/>
              </a:ext>
            </a:extLst>
          </p:cNvPr>
          <p:cNvSpPr txBox="1"/>
          <p:nvPr/>
        </p:nvSpPr>
        <p:spPr>
          <a:xfrm>
            <a:off x="2465177" y="4155851"/>
            <a:ext cx="4213646" cy="369332"/>
          </a:xfrm>
          <a:prstGeom prst="rect">
            <a:avLst/>
          </a:prstGeom>
          <a:noFill/>
        </p:spPr>
        <p:txBody>
          <a:bodyPr wrap="square">
            <a:spAutoFit/>
          </a:bodyPr>
          <a:lstStyle/>
          <a:p>
            <a:pPr algn="ctr"/>
            <a:r>
              <a:rPr lang="en-GB" sz="1800" dirty="0">
                <a:solidFill>
                  <a:schemeClr val="tx1"/>
                </a:solidFill>
              </a:rPr>
              <a:t>Recurrent Neural Network (RNN) </a:t>
            </a:r>
            <a:endParaRPr lang="en-GB" sz="18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115CC0E-56B5-6D54-104B-8AEBCE054585}"/>
                  </a:ext>
                </a:extLst>
              </p:cNvPr>
              <p:cNvSpPr txBox="1"/>
              <p:nvPr/>
            </p:nvSpPr>
            <p:spPr>
              <a:xfrm>
                <a:off x="2925588" y="2904978"/>
                <a:ext cx="32928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𝑊</m:t>
                          </m:r>
                        </m:e>
                        <m:sub>
                          <m:r>
                            <a:rPr lang="en-US" sz="2000" b="0" i="1" smtClean="0">
                              <a:solidFill>
                                <a:schemeClr val="accent2"/>
                              </a:solidFill>
                              <a:latin typeface="Cambria Math" panose="02040503050406030204" pitchFamily="18" charset="0"/>
                            </a:rPr>
                            <m:t>h</m:t>
                          </m:r>
                        </m:sub>
                      </m:sSub>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𝐻</m:t>
                          </m:r>
                        </m:e>
                        <m:sub>
                          <m:r>
                            <a:rPr lang="en-US" sz="2000" b="0" i="1" smtClean="0">
                              <a:solidFill>
                                <a:schemeClr val="accent2"/>
                              </a:solidFill>
                              <a:latin typeface="Cambria Math" panose="02040503050406030204" pitchFamily="18" charset="0"/>
                            </a:rPr>
                            <m:t>𝑡</m:t>
                          </m:r>
                          <m:r>
                            <a:rPr lang="en-US" sz="2000" b="0" i="1" smtClean="0">
                              <a:solidFill>
                                <a:schemeClr val="accent2"/>
                              </a:solidFill>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m:oMathPara>
                </a14:m>
                <a:endParaRPr lang="en-US" sz="2000" dirty="0"/>
              </a:p>
            </p:txBody>
          </p:sp>
        </mc:Choice>
        <mc:Fallback xmlns="">
          <p:sp>
            <p:nvSpPr>
              <p:cNvPr id="19" name="文本框 18">
                <a:extLst>
                  <a:ext uri="{FF2B5EF4-FFF2-40B4-BE49-F238E27FC236}">
                    <a16:creationId xmlns:a16="http://schemas.microsoft.com/office/drawing/2014/main" id="{1115CC0E-56B5-6D54-104B-8AEBCE054585}"/>
                  </a:ext>
                </a:extLst>
              </p:cNvPr>
              <p:cNvSpPr txBox="1">
                <a:spLocks noRot="1" noChangeAspect="1" noMove="1" noResize="1" noEditPoints="1" noAdjustHandles="1" noChangeArrowheads="1" noChangeShapeType="1" noTextEdit="1"/>
              </p:cNvSpPr>
              <p:nvPr/>
            </p:nvSpPr>
            <p:spPr>
              <a:xfrm>
                <a:off x="2925588" y="2904978"/>
                <a:ext cx="3292824" cy="307777"/>
              </a:xfrm>
              <a:prstGeom prst="rect">
                <a:avLst/>
              </a:prstGeom>
              <a:blipFill>
                <a:blip r:embed="rId9"/>
                <a:stretch>
                  <a:fillRect l="-185" r="-1111" b="-40000"/>
                </a:stretch>
              </a:blipFill>
            </p:spPr>
            <p:txBody>
              <a:bodyPr/>
              <a:lstStyle/>
              <a:p>
                <a:r>
                  <a:rPr lang="en-US">
                    <a:noFill/>
                  </a:rPr>
                  <a:t> </a:t>
                </a:r>
              </a:p>
            </p:txBody>
          </p:sp>
        </mc:Fallback>
      </mc:AlternateContent>
      <p:sp>
        <p:nvSpPr>
          <p:cNvPr id="20" name="弧形 19">
            <a:extLst>
              <a:ext uri="{FF2B5EF4-FFF2-40B4-BE49-F238E27FC236}">
                <a16:creationId xmlns:a16="http://schemas.microsoft.com/office/drawing/2014/main" id="{D1EEFC6C-E105-9EF6-A6DA-8DF5448C9279}"/>
              </a:ext>
            </a:extLst>
          </p:cNvPr>
          <p:cNvSpPr/>
          <p:nvPr/>
        </p:nvSpPr>
        <p:spPr>
          <a:xfrm rot="8061629">
            <a:off x="2890335" y="1030169"/>
            <a:ext cx="2437918" cy="2684383"/>
          </a:xfrm>
          <a:prstGeom prst="arc">
            <a:avLst>
              <a:gd name="adj1" fmla="val 15908619"/>
              <a:gd name="adj2" fmla="val 21545989"/>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1" name="文本框 20">
            <a:extLst>
              <a:ext uri="{FF2B5EF4-FFF2-40B4-BE49-F238E27FC236}">
                <a16:creationId xmlns:a16="http://schemas.microsoft.com/office/drawing/2014/main" id="{12714899-D3DB-5E24-047D-06F3FC411C83}"/>
              </a:ext>
            </a:extLst>
          </p:cNvPr>
          <p:cNvSpPr txBox="1"/>
          <p:nvPr/>
        </p:nvSpPr>
        <p:spPr>
          <a:xfrm>
            <a:off x="3668819" y="3698651"/>
            <a:ext cx="1185334" cy="369332"/>
          </a:xfrm>
          <a:prstGeom prst="rect">
            <a:avLst/>
          </a:prstGeom>
          <a:ln>
            <a:noFill/>
          </a:ln>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00" dirty="0">
                <a:solidFill>
                  <a:schemeClr val="accent2">
                    <a:lumMod val="75000"/>
                  </a:schemeClr>
                </a:solidFill>
              </a:rPr>
              <a:t>Memory</a:t>
            </a:r>
          </a:p>
        </p:txBody>
      </p:sp>
    </p:spTree>
    <p:extLst>
      <p:ext uri="{BB962C8B-B14F-4D97-AF65-F5344CB8AC3E}">
        <p14:creationId xmlns:p14="http://schemas.microsoft.com/office/powerpoint/2010/main" val="24619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anim calcmode="lin" valueType="num">
                                      <p:cBhvr>
                                        <p:cTn id="12" dur="500" fill="hold"/>
                                        <p:tgtEl>
                                          <p:spTgt spid="21"/>
                                        </p:tgtEl>
                                        <p:attrNameLst>
                                          <p:attrName>ppt_x</p:attrName>
                                        </p:attrNameLst>
                                      </p:cBhvr>
                                      <p:tavLst>
                                        <p:tav tm="0">
                                          <p:val>
                                            <p:strVal val="#ppt_x"/>
                                          </p:val>
                                        </p:tav>
                                        <p:tav tm="100000">
                                          <p:val>
                                            <p:strVal val="#ppt_x"/>
                                          </p:val>
                                        </p:tav>
                                      </p:tavLst>
                                    </p:anim>
                                    <p:anim calcmode="lin" valueType="num">
                                      <p:cBhvr>
                                        <p:cTn id="13"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Custom Design">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7656</TotalTime>
  <Words>2174</Words>
  <Application>Microsoft Office PowerPoint</Application>
  <PresentationFormat>全屏显示(16:9)</PresentationFormat>
  <Paragraphs>449</Paragraphs>
  <Slides>49</Slides>
  <Notes>48</Notes>
  <HiddenSlides>1</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49</vt:i4>
      </vt:variant>
    </vt:vector>
  </HeadingPairs>
  <TitlesOfParts>
    <vt:vector size="59" baseType="lpstr">
      <vt:lpstr>Arial</vt:lpstr>
      <vt:lpstr>Cambria Math</vt:lpstr>
      <vt:lpstr>Wingdings</vt:lpstr>
      <vt:lpstr>system-ui</vt:lpstr>
      <vt:lpstr>Georgia</vt:lpstr>
      <vt:lpstr>Helvetica</vt:lpstr>
      <vt:lpstr>source-serif-pro</vt:lpstr>
      <vt:lpstr>Calibri</vt:lpstr>
      <vt:lpstr>Simple Light</vt:lpstr>
      <vt:lpstr>4_Custom Design</vt:lpstr>
      <vt:lpstr>Longitudinal Analysis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Xuyang Zhang</cp:lastModifiedBy>
  <cp:revision>70</cp:revision>
  <dcterms:modified xsi:type="dcterms:W3CDTF">2026-02-02T01:29:21Z</dcterms:modified>
</cp:coreProperties>
</file>